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19"/>
  </p:notesMasterIdLst>
  <p:handoutMasterIdLst>
    <p:handoutMasterId r:id="rId20"/>
  </p:handoutMasterIdLst>
  <p:sldIdLst>
    <p:sldId id="257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59" r:id="rId18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43" autoAdjust="0"/>
  </p:normalViewPr>
  <p:slideViewPr>
    <p:cSldViewPr snapToGrid="0" showGuides="1">
      <p:cViewPr varScale="1">
        <p:scale>
          <a:sx n="85" d="100"/>
          <a:sy n="85" d="100"/>
        </p:scale>
        <p:origin x="59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23.10.2024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23.10.2024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24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c528f49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c528f49_1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65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1E60E-63EA-4ACF-9399-9F17DA346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AEAB43-68E6-483D-8029-49C805DE7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94AFC-3315-42BF-B7FE-877D4FA5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DE7D1-6DFE-4A1F-A8C2-4132D9A86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4E29C4-8E08-4710-93FE-E43DE9B6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11088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CA37C-99B0-40AB-9A3D-6BD49A1D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575B98D-3234-4713-B054-C9DEFEED8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59C49B-DDC9-45CD-8D5F-3A46467A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A8C954-8C3E-456A-931B-7807B7C7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DBB57F-7357-4DFE-BDD3-ADFB00E3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2546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54DF8D7-CCF9-4C69-ABE5-630DDE74D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0500A11-2FF3-4588-B727-AF668CEAC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CE78-0482-4095-BC73-6D05A1A3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B9C917-BEEE-483F-9151-11515330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C57A49-B228-4277-B2FC-DEAD3D8C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23490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249E2-E0C7-4D17-BCE3-4130AEBD5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8" r="610"/>
          <a:stretch/>
        </p:blipFill>
        <p:spPr>
          <a:xfrm>
            <a:off x="0" y="1"/>
            <a:ext cx="12192000" cy="6864097"/>
          </a:xfrm>
          <a:prstGeom prst="rect">
            <a:avLst/>
          </a:prstGeom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10590" y="2400841"/>
            <a:ext cx="6143551" cy="1318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884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285F4"/>
                </a:solidFill>
              </a:defRPr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010590" y="3719008"/>
            <a:ext cx="6143549" cy="54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53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3"/>
          </p:nvPr>
        </p:nvSpPr>
        <p:spPr>
          <a:xfrm>
            <a:off x="1768890" y="4921454"/>
            <a:ext cx="2092050" cy="6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777">
                <a:solidFill>
                  <a:srgbClr val="202124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57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502E3-03E8-47A4-92BE-9C7E55C7F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14BDDF6-24B9-4C99-BF7A-D5E0C8EF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BC5E8-4763-498F-BCD1-2C989651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9DD6EA-A7AB-4168-99B1-9B141725B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E55D9F-F463-4683-B05A-103E75A0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652137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83CF1-D43A-4BA0-A0C3-C09AC493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03C4E8D-DDC1-4608-BDB2-13C5EB93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C2DE00-60A4-4097-9CB5-FECE3BF3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CC9EB1-BEA5-4197-96CD-5E443945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BF2DFC-31E4-4C37-9433-F160CF7B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677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F939-EE55-49D3-98DF-38682D4A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66C2DA-01BE-4AC5-A440-1F02F3DFE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43DEB42-3973-4CF4-8E5C-84F94DF19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C894DC3-55CA-4766-B76A-0B16F005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05EEA-3455-473D-A75F-D97DF103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68C647-3790-4BBF-9E0B-0D7B815C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26712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6A0B6-23B6-46BF-8A6B-358FFF55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6AC6F8-7614-49DB-B15F-1EBE3C4FF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ED3E5E-BC7D-480B-933B-5ED446159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0F8C16-5A22-4632-A871-402ADD4AC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39308E2-21D8-45E2-98B0-782504652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4F065EF-E786-4B90-964D-04D11792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015E84-1AC2-4257-BD62-686A9AA6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AA7FE8B-4E3A-4EC7-9F6C-5A8B35F8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47579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1C393-1D08-4403-AB47-C2021D5B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9824DE-67AA-4891-B4F1-52804AF9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DA7EC84-3CDE-4568-AAC7-5B8D9B761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70AC645-6E01-48A5-BAEA-3EC5A987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72229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FDC800-5528-4F51-9A88-AD704950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D8422F4-19E9-479A-A9EE-E72CB2B0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DC0E194-DC2C-46FC-9256-9D4F038F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74993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FF1E3-65E2-499F-A938-A9260D7A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B27BBD-585B-41AC-8B29-2A918D803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9D4577-3CCD-4AC2-B9A7-6E6B3ACB1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F4C2EA-A1E2-4075-911D-C4629670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BF20B0-7BAE-442B-B1B9-DC1703D1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573659-0164-496E-9499-2B93E5F9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61289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61273-2EBC-46D2-9E35-481DA71D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769122-5F9E-43CA-A1CC-63AEE0D15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2F68A0-CE5C-49C1-81AC-4840E32B6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49C2D0-CDB6-4F27-8464-7E0089F9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6E1CC0-881E-48AD-B12D-689684C9F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FC9AE2-EA83-4D20-A582-05799145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245973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444108D-CB9D-49C7-9D6F-AD9B6C02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aa-ET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E10DF55-C2E1-4955-87D3-679289A2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aa-ET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1F4B1D-C549-46E0-90E6-4C6565507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23.10.2024</a:t>
            </a:fld>
            <a:endParaRPr lang="ru-RU" noProof="0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DC2CDB-4443-41AC-B57D-0811761C5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7EB8E2-E7A1-41B4-B1BB-304128FA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 rtl="0"/>
              <a:t>‹№›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076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83029" y="4914982"/>
            <a:ext cx="7959634" cy="926929"/>
          </a:xfrm>
          <a:prstGeom prst="rect">
            <a:avLst/>
          </a:prstGeom>
        </p:spPr>
        <p:txBody>
          <a:bodyPr spcFirstLastPara="1" vert="horz" wrap="square" lIns="35508" tIns="35508" rIns="35508" bIns="35508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менеджменту та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46062-0445-4AD8-AE13-83989AB3A6A6}"/>
              </a:ext>
            </a:extLst>
          </p:cNvPr>
          <p:cNvSpPr txBox="1"/>
          <p:nvPr/>
        </p:nvSpPr>
        <p:spPr>
          <a:xfrm>
            <a:off x="283029" y="2323060"/>
            <a:ext cx="795963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опитування </a:t>
            </a:r>
            <a:r>
              <a:rPr lang="uk-UA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стейкхолдерів</a:t>
            </a:r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(роботодавців) щодо якості освітнього процесу та вдосконалення освітньої програми підготовки здобувачів першого (бакалаврського) рівня вищої освіти</a:t>
            </a:r>
          </a:p>
          <a:p>
            <a:pPr algn="ctr"/>
            <a:r>
              <a:rPr lang="uk-UA" sz="2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Спеціальність 073 Менеджмент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8194" name="Picture 2" descr="Діаграма відповідей у Формах. Назва запитання: 9. Які освітні компоненти (навчальні дисципліни), на Вашу думку, слід вилучити з даної освітньої програми або адаптувати до потреб сучасного ринку праці? . Кількість відповідей: 7 відповідей.">
            <a:extLst>
              <a:ext uri="{FF2B5EF4-FFF2-40B4-BE49-F238E27FC236}">
                <a16:creationId xmlns:a16="http://schemas.microsoft.com/office/drawing/2014/main" id="{72965D7A-7C99-4713-B589-6F3F5920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296"/>
            <a:ext cx="9731796" cy="441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0"/>
            <a:ext cx="10180320" cy="6858000"/>
          </a:xfrm>
          <a:prstGeom prst="rect">
            <a:avLst/>
          </a:prstGeom>
        </p:spPr>
      </p:pic>
      <p:pic>
        <p:nvPicPr>
          <p:cNvPr id="9218" name="Picture 2" descr="Діаграма відповідей у Формах. Назва запитання: 10. Якими новими освітніми компонентами (навчальними дисциплінами), на Вашу думку, слід доповнити дану освітню програму з урахуванням потреб сучасного ринку праці?. Кількість відповідей: 7 відповідей.">
            <a:extLst>
              <a:ext uri="{FF2B5EF4-FFF2-40B4-BE49-F238E27FC236}">
                <a16:creationId xmlns:a16="http://schemas.microsoft.com/office/drawing/2014/main" id="{FEB68BE7-CD4C-471C-9553-F5898104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495"/>
            <a:ext cx="9635786" cy="43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570A30-E94D-4EF5-BF0C-646F8296D0A2}"/>
              </a:ext>
            </a:extLst>
          </p:cNvPr>
          <p:cNvSpPr txBox="1"/>
          <p:nvPr/>
        </p:nvSpPr>
        <p:spPr>
          <a:xfrm>
            <a:off x="670559" y="2000016"/>
            <a:ext cx="105634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 Інші побажання щодо покращення якості освітнього процесу та вдосконалення освітньої програми 073 Менеджмент</a:t>
            </a:r>
            <a:endParaRPr lang="uk-UA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відповіді</a:t>
            </a:r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Відмовитись від </a:t>
            </a:r>
            <a:r>
              <a:rPr lang="uk-UA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мейджорів</a:t>
            </a:r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повернутись до єдиної програми. На нашу думку, </a:t>
            </a:r>
            <a:r>
              <a:rPr lang="uk-UA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мейджори</a:t>
            </a:r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можливі тільки для магістрів.</a:t>
            </a:r>
          </a:p>
          <a:p>
            <a:pPr algn="l"/>
            <a:endParaRPr lang="uk-UA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 випускникам!</a:t>
            </a:r>
          </a:p>
          <a:p>
            <a:pPr algn="l"/>
            <a:endParaRPr lang="uk-UA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Підсилити практичну підготовку</a:t>
            </a:r>
          </a:p>
          <a:p>
            <a:pPr algn="l"/>
            <a:endParaRPr lang="uk-UA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Чекаємо на роботу майбутніх менеджерів!</a:t>
            </a:r>
          </a:p>
        </p:txBody>
      </p:sp>
    </p:spTree>
    <p:extLst>
      <p:ext uri="{BB962C8B-B14F-4D97-AF65-F5344CB8AC3E}">
        <p14:creationId xmlns:p14="http://schemas.microsoft.com/office/powerpoint/2010/main" val="39247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62223-CB54-422E-BCBF-F560ED13CC86}"/>
              </a:ext>
            </a:extLst>
          </p:cNvPr>
          <p:cNvSpPr txBox="1"/>
          <p:nvPr/>
        </p:nvSpPr>
        <p:spPr>
          <a:xfrm>
            <a:off x="975360" y="2033341"/>
            <a:ext cx="6126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 Для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будь ласка,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Ваші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контактні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b="0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i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F146062-0445-4AD8-AE13-83989AB3A6A6}"/>
              </a:ext>
            </a:extLst>
          </p:cNvPr>
          <p:cNvSpPr txBox="1"/>
          <p:nvPr/>
        </p:nvSpPr>
        <p:spPr>
          <a:xfrm>
            <a:off x="780598" y="2697529"/>
            <a:ext cx="68347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Дякуємо за увагу!</a:t>
            </a:r>
            <a:endParaRPr lang="uk-UA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66;p15"/>
          <p:cNvSpPr txBox="1">
            <a:spLocks noGrp="1"/>
          </p:cNvSpPr>
          <p:nvPr>
            <p:ph type="title"/>
          </p:nvPr>
        </p:nvSpPr>
        <p:spPr>
          <a:xfrm>
            <a:off x="283029" y="4941108"/>
            <a:ext cx="7959634" cy="926929"/>
          </a:xfrm>
          <a:prstGeom prst="rect">
            <a:avLst/>
          </a:prstGeom>
        </p:spPr>
        <p:txBody>
          <a:bodyPr spcFirstLastPara="1" vert="horz" wrap="square" lIns="35508" tIns="35508" rIns="35508" bIns="35508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менеджменту та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адміністрування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4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1D91A-3FD0-40C7-A0D1-001D357751DD}"/>
              </a:ext>
            </a:extLst>
          </p:cNvPr>
          <p:cNvSpPr txBox="1"/>
          <p:nvPr/>
        </p:nvSpPr>
        <p:spPr>
          <a:xfrm>
            <a:off x="853440" y="97608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будь-ласка,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установи, яку Ви </a:t>
            </a:r>
            <a:r>
              <a:rPr lang="ru-RU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представляєте</a:t>
            </a:r>
            <a:r>
              <a:rPr lang="ru-RU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b="0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1026" name="Picture 2" descr="Діаграма відповідей у Формах. Назва запитання: 2. Чи вважаєте Ви, що здобуття першого (бакалаврського) рівня вищої освіти є конкурентною перевагою співробітника або претендента на вакантну посаду організації / установи, яку Ви представляєте?. Кількість відповідей: 7 відповідей.">
            <a:extLst>
              <a:ext uri="{FF2B5EF4-FFF2-40B4-BE49-F238E27FC236}">
                <a16:creationId xmlns:a16="http://schemas.microsoft.com/office/drawing/2014/main" id="{8118ECD8-5CB1-46A7-8B56-E5997972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985793"/>
            <a:ext cx="9614263" cy="43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2050" name="Picture 2" descr="Діаграма відповідей у Формах. Назва запитання: 3. Наскільки Ви зацікавлені у прийомі на роботу до себе випускника освітньої програми 073 Менеджмент?&#10;&#10;Оцініть, будь ласка, від 1 (низький рівень) до 5 (високий рівень). Кількість відповідей: 7 відповідей.">
            <a:extLst>
              <a:ext uri="{FF2B5EF4-FFF2-40B4-BE49-F238E27FC236}">
                <a16:creationId xmlns:a16="http://schemas.microsoft.com/office/drawing/2014/main" id="{39BDA42F-E24C-422D-8B3E-9AB4241B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204"/>
            <a:ext cx="9637455" cy="489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2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3074" name="Picture 2" descr="Діаграма відповідей у Формах. Назва запитання: 4. Оцініть, будь ласка, актуальність даної освітньої програми щодо пріоритетів сучасного ринку праці та потреб регіону?&#10;&#10;Оцініть, будь ласка, від 1 (низький рівень) до 5 (високий рівень). Кількість відповідей: 7 відповідей.">
            <a:extLst>
              <a:ext uri="{FF2B5EF4-FFF2-40B4-BE49-F238E27FC236}">
                <a16:creationId xmlns:a16="http://schemas.microsoft.com/office/drawing/2014/main" id="{D73DC562-8185-462D-81A1-AEDAEFBB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" y="896259"/>
            <a:ext cx="9666514" cy="49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4098" name="Picture 2" descr="Діаграма відповідей у Формах. Назва запитання: 5. На Вашу думку, чи є рівень підготовки фахівців з менеджменту за даною освітньою програмою достатнім для ефективного здійснення професійної діяльності?. Кількість відповідей: 7 відповідей.">
            <a:extLst>
              <a:ext uri="{FF2B5EF4-FFF2-40B4-BE49-F238E27FC236}">
                <a16:creationId xmlns:a16="http://schemas.microsoft.com/office/drawing/2014/main" id="{659B4FCC-C38B-468B-85F3-E7609408B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4"/>
          <a:stretch/>
        </p:blipFill>
        <p:spPr bwMode="auto">
          <a:xfrm>
            <a:off x="209005" y="889998"/>
            <a:ext cx="9523235" cy="46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5122" name="Picture 2" descr="Діаграма відповідей у Формах. Назва запитання: 6. Якими компетентностями, на Вашу думку, повинен володіти випускник даної освітньої програми для успішного працевлаштування у сфері управління та адміністрування?. Кількість відповідей: 7 відповідей.">
            <a:extLst>
              <a:ext uri="{FF2B5EF4-FFF2-40B4-BE49-F238E27FC236}">
                <a16:creationId xmlns:a16="http://schemas.microsoft.com/office/drawing/2014/main" id="{2901A582-8F64-416C-98CE-0F571D985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4" y="757646"/>
            <a:ext cx="9325911" cy="550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6146" name="Picture 2" descr="Діаграма відповідей у Формах. Назва запитання: 7. Оцініть, будь ласка, зміст та структуру даної освітньої програми щодо можливості сформувати відповідні професійні компетентності випускників&#10;&#10;Оцініть, будь ласка, від 1 (низький рівень) до 5 (високий рівень). Кількість відповідей: 7 відповідей.">
            <a:extLst>
              <a:ext uri="{FF2B5EF4-FFF2-40B4-BE49-F238E27FC236}">
                <a16:creationId xmlns:a16="http://schemas.microsoft.com/office/drawing/2014/main" id="{C53153AB-4E6A-4595-AD45-FAF7966B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887549"/>
            <a:ext cx="9546183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9CD5-F50E-420F-9A83-D5B123D34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"/>
            <a:ext cx="10180320" cy="6858000"/>
          </a:xfrm>
          <a:prstGeom prst="rect">
            <a:avLst/>
          </a:prstGeom>
        </p:spPr>
      </p:pic>
      <p:pic>
        <p:nvPicPr>
          <p:cNvPr id="7170" name="Picture 2" descr="Діаграма відповідей у Формах. Назва запитання: 8. Що, на Вашу думку, слід удосконалити при підготовці здобувачів за даною освітньою програмою? (вказати всі можливі варіанти). Кількість відповідей: 7 відповідей.">
            <a:extLst>
              <a:ext uri="{FF2B5EF4-FFF2-40B4-BE49-F238E27FC236}">
                <a16:creationId xmlns:a16="http://schemas.microsoft.com/office/drawing/2014/main" id="{DBC1E9C3-0F45-4ADB-8A2D-5D2F79F4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7" y="922384"/>
            <a:ext cx="9186324" cy="46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4f35948-e619-41b3-aa29-22878b09cfd2"/>
    <ds:schemaRef ds:uri="http://purl.org/dc/terms/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158</Words>
  <Application>Microsoft Office PowerPoint</Application>
  <PresentationFormat>Широкий екран</PresentationFormat>
  <Paragraphs>22</Paragraphs>
  <Slides>14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Кафедра менеджменту та адміністрування Національний університет «Чернігівська політехніка»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Кафедра менеджменту та адміністрування Національний університет «Чернігівська політехніка»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 ОСОБЛИВОСТІ ПОБУДОВИ СИСТЕМ МЕНЕДЖМЕНТУ ПІДПРИЄМСТВ ЗА ВНУТРІШНЬОЇ, «НЕЗАЛЕЖНОЇ» ТА ЗОВНІШНЬОЇ СХЕМ ВЕНЧУРНОГО ФІНАНСУВАННЯ</dc:title>
  <dc:creator>Пользователь Windows</dc:creator>
  <cp:lastModifiedBy>olhamrudenko@gmail.com</cp:lastModifiedBy>
  <cp:revision>43</cp:revision>
  <dcterms:created xsi:type="dcterms:W3CDTF">2018-09-30T09:53:17Z</dcterms:created>
  <dcterms:modified xsi:type="dcterms:W3CDTF">2024-10-23T07:08:48Z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