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37"/>
  </p:notesMasterIdLst>
  <p:handoutMasterIdLst>
    <p:handoutMasterId r:id="rId38"/>
  </p:handoutMasterIdLst>
  <p:sldIdLst>
    <p:sldId id="257" r:id="rId5"/>
    <p:sldId id="360" r:id="rId6"/>
    <p:sldId id="361" r:id="rId7"/>
    <p:sldId id="362" r:id="rId8"/>
    <p:sldId id="365" r:id="rId9"/>
    <p:sldId id="364" r:id="rId10"/>
    <p:sldId id="366" r:id="rId11"/>
    <p:sldId id="363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59" r:id="rId36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43" autoAdjust="0"/>
  </p:normalViewPr>
  <p:slideViewPr>
    <p:cSldViewPr snapToGrid="0" showGuides="1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Аркуш1!$A$2:$A$12</c:f>
              <c:strCache>
                <c:ptCount val="11"/>
                <c:pt idx="0">
                  <c:v>Без відповіді</c:v>
                </c:pt>
                <c:pt idx="1">
                  <c:v>Багато вчителів не приходить в аудиторію на практику</c:v>
                </c:pt>
                <c:pt idx="2">
                  <c:v>Важко було розібратися з мудлом,але зараз вже звикла. А так наче ніяких</c:v>
                </c:pt>
                <c:pt idx="3">
                  <c:v>Переривання пар через повітряні тривоги</c:v>
                </c:pt>
                <c:pt idx="4">
                  <c:v>Немає</c:v>
                </c:pt>
                <c:pt idx="5">
                  <c:v>На початку навчального року були невідповідності в графіках пар у тімсі</c:v>
                </c:pt>
                <c:pt idx="6">
                  <c:v>Не всі вчителі відносяться з повагою (</c:v>
                </c:pt>
                <c:pt idx="7">
                  <c:v>Немає чіткого списку завдань, які потрібно здати, через що не зрозуміло, яку тему проходимо</c:v>
                </c:pt>
                <c:pt idx="8">
                  <c:v>Оновлення мудлу. Став менш інтуїтивним та зручним. Швидкість його роботи могла би бути кращою</c:v>
                </c:pt>
                <c:pt idx="9">
                  <c:v>У викладача з інституціональної економіки немає мудла і не зрозуміло, як у нього заробляти бали</c:v>
                </c:pt>
                <c:pt idx="10">
                  <c:v>Складно відповісти</c:v>
                </c:pt>
              </c:strCache>
            </c:strRef>
          </c:cat>
          <c:val>
            <c:numRef>
              <c:f>Аркуш1!$B$2:$B$12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6-4075-820E-F72EC4234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4371696"/>
        <c:axId val="1814363536"/>
        <c:axId val="0"/>
      </c:bar3DChart>
      <c:catAx>
        <c:axId val="181437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14363536"/>
        <c:crosses val="autoZero"/>
        <c:auto val="1"/>
        <c:lblAlgn val="ctr"/>
        <c:lblOffset val="100"/>
        <c:noMultiLvlLbl val="0"/>
      </c:catAx>
      <c:valAx>
        <c:axId val="181436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1437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Аркуш1!$A$2:$A$16</c:f>
              <c:strCache>
                <c:ptCount val="15"/>
                <c:pt idx="0">
                  <c:v>Без відповіді</c:v>
                </c:pt>
                <c:pt idx="1">
                  <c:v>Іноземна мова</c:v>
                </c:pt>
                <c:pt idx="2">
                  <c:v>Іноземна мова. Основи обліку і айдиту. Бізнес-планування</c:v>
                </c:pt>
                <c:pt idx="3">
                  <c:v>Інституційна економіка</c:v>
                </c:pt>
                <c:pt idx="4">
                  <c:v>Вища математика</c:v>
                </c:pt>
                <c:pt idx="5">
                  <c:v>Громадянська освіта</c:v>
                </c:pt>
                <c:pt idx="6">
                  <c:v>Громадянська освіта. Філософія. Інвесиційний менеджмент</c:v>
                </c:pt>
                <c:pt idx="7">
                  <c:v>Економіка праці і соціально-трудові відносини</c:v>
                </c:pt>
                <c:pt idx="8">
                  <c:v>Економічна теорія та вища математика</c:v>
                </c:pt>
                <c:pt idx="9">
                  <c:v>Немає</c:v>
                </c:pt>
                <c:pt idx="10">
                  <c:v>Операційний менеджмент</c:v>
                </c:pt>
                <c:pt idx="11">
                  <c:v>Основи обліку і аудиту</c:v>
                </c:pt>
                <c:pt idx="12">
                  <c:v>Основи фінансового менеджменту</c:v>
                </c:pt>
                <c:pt idx="13">
                  <c:v>Філософія</c:v>
                </c:pt>
                <c:pt idx="14">
                  <c:v>Історія</c:v>
                </c:pt>
              </c:strCache>
            </c:strRef>
          </c:cat>
          <c:val>
            <c:numRef>
              <c:f>Аркуш1!$B$2:$B$16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10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D-486E-B839-DD7C2155CC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4372240"/>
        <c:axId val="1608534368"/>
        <c:axId val="0"/>
      </c:bar3DChart>
      <c:catAx>
        <c:axId val="181437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08534368"/>
        <c:crosses val="autoZero"/>
        <c:auto val="1"/>
        <c:lblAlgn val="ctr"/>
        <c:lblOffset val="100"/>
        <c:noMultiLvlLbl val="0"/>
      </c:catAx>
      <c:valAx>
        <c:axId val="160853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1437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Інформаційні і комуікаційні технології</c:v>
                </c:pt>
                <c:pt idx="1">
                  <c:v>Основи підприємницької діяльності</c:v>
                </c:pt>
                <c:pt idx="2">
                  <c:v>Без відповіді </c:v>
                </c:pt>
                <c:pt idx="3">
                  <c:v>Інноваційно-інвестиційний менеджмент</c:v>
                </c:pt>
                <c:pt idx="4">
                  <c:v>Іноземна мова</c:v>
                </c:pt>
                <c:pt idx="5">
                  <c:v>Інституціоналізм</c:v>
                </c:pt>
                <c:pt idx="6">
                  <c:v>Історія</c:v>
                </c:pt>
                <c:pt idx="7">
                  <c:v>Усі</c:v>
                </c:pt>
                <c:pt idx="8">
                  <c:v>Громадянська освіта</c:v>
                </c:pt>
                <c:pt idx="9">
                  <c:v>Економіка праці та соціально-трудових відносин, комунікативний менеджмент, іноземна мова</c:v>
                </c:pt>
                <c:pt idx="10">
                  <c:v>Економіка праці та соціально-трудових відносин</c:v>
                </c:pt>
                <c:pt idx="11">
                  <c:v>Економічна теорія </c:v>
                </c:pt>
                <c:pt idx="12">
                  <c:v>Комунікативний менеджмент, основи фінансового менеджменту, громадянська освіта</c:v>
                </c:pt>
                <c:pt idx="13">
                  <c:v>Креатитвний менеджмент</c:v>
                </c:pt>
                <c:pt idx="14">
                  <c:v>Основи менеджменту</c:v>
                </c:pt>
                <c:pt idx="15">
                  <c:v>Основи менеджменту, психологія впливу, економіка праці</c:v>
                </c:pt>
                <c:pt idx="16">
                  <c:v>Основи менеджменту, основи академічного письма, основи підприємницької діяльності</c:v>
                </c:pt>
                <c:pt idx="17">
                  <c:v>Основи обліку та аудиту</c:v>
                </c:pt>
                <c:pt idx="18">
                  <c:v>Ризик-менеждмент</c:v>
                </c:pt>
                <c:pt idx="19">
                  <c:v>Самоменеджмент</c:v>
                </c:pt>
                <c:pt idx="20">
                  <c:v>Стратегічний менеджмент</c:v>
                </c:pt>
                <c:pt idx="21">
                  <c:v>Теорія управління</c:v>
                </c:pt>
                <c:pt idx="22">
                  <c:v>Управління конкурентоспроможністю</c:v>
                </c:pt>
                <c:pt idx="23">
                  <c:v>Жоден</c:v>
                </c:pt>
              </c:strCache>
            </c:strRef>
          </c:cat>
          <c:val>
            <c:numRef>
              <c:f>Аркуш1!$B$2:$B$25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6-4902-91AA-40B3CDFAFB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8540352"/>
        <c:axId val="1592710128"/>
        <c:axId val="0"/>
      </c:bar3DChart>
      <c:catAx>
        <c:axId val="160854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592710128"/>
        <c:crosses val="autoZero"/>
        <c:auto val="1"/>
        <c:lblAlgn val="ctr"/>
        <c:lblOffset val="100"/>
        <c:noMultiLvlLbl val="0"/>
      </c:catAx>
      <c:valAx>
        <c:axId val="1592710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0854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Аркуш1!$A$2:$A$13</c:f>
              <c:strCache>
                <c:ptCount val="12"/>
                <c:pt idx="0">
                  <c:v>Без відповіді </c:v>
                </c:pt>
                <c:pt idx="1">
                  <c:v>Більше офлайн</c:v>
                </c:pt>
                <c:pt idx="2">
                  <c:v>Більше спілкування в месенджерах</c:v>
                </c:pt>
                <c:pt idx="3">
                  <c:v>Більше інтерактивних занять</c:v>
                </c:pt>
                <c:pt idx="4">
                  <c:v>Все влаштовує</c:v>
                </c:pt>
                <c:pt idx="5">
                  <c:v>Давати чіткий список завдань та тем, які проходимо. Вміти корректно висловлювати думку та не забувати, що окрім їхніх предметів у студентів є і інші + їхні особисті проблеми, які можуть вплинути на рівень навчання</c:v>
                </c:pt>
                <c:pt idx="6">
                  <c:v>Мати особистий номер телефона викладача</c:v>
                </c:pt>
                <c:pt idx="7">
                  <c:v>Повідомляти про зміни у виконання практичного завдання до відповідного задвння у мудл </c:v>
                </c:pt>
                <c:pt idx="8">
                  <c:v>Проводити більше занять на практичному тижні у змішаній формі</c:v>
                </c:pt>
                <c:pt idx="9">
                  <c:v>Створення спільних груп у соціальних мережах з кожним викладачем</c:v>
                </c:pt>
                <c:pt idx="10">
                  <c:v>Більше круглих столів для студентів</c:v>
                </c:pt>
                <c:pt idx="11">
                  <c:v>Складно відповісти</c:v>
                </c:pt>
              </c:strCache>
            </c:strRef>
          </c:cat>
          <c:val>
            <c:numRef>
              <c:f>Аркуш1!$B$2:$B$13</c:f>
              <c:numCache>
                <c:formatCode>General</c:formatCode>
                <c:ptCount val="12"/>
                <c:pt idx="0">
                  <c:v>8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B-409E-8EE7-CA282CD6CB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03738096"/>
        <c:axId val="2003725584"/>
        <c:axId val="0"/>
      </c:bar3DChart>
      <c:catAx>
        <c:axId val="200373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003725584"/>
        <c:crosses val="autoZero"/>
        <c:auto val="1"/>
        <c:lblAlgn val="ctr"/>
        <c:lblOffset val="100"/>
        <c:noMultiLvlLbl val="0"/>
      </c:catAx>
      <c:valAx>
        <c:axId val="200372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00373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23.10.2024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24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5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784F9-395B-4E86-83CC-EFA09D018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AC2B2C1-50D0-41DC-A5DD-BAE2F8A4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AA7142-417A-47DD-8247-02A10633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CFACC6-3572-4EF5-A876-79C1E0C2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799C69-6EEE-41A1-9EF5-2277B41E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25074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99C90-9FBE-43A3-89EF-AA1FE5DD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CB6B2E-938F-437F-9446-9E37DDB4B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16D8FF-2532-471B-A5D3-DE07505B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484D72-83A9-4748-A0E0-D5DC0D87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6EC79-B4AA-4B91-A648-0AFD5475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1462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D665856-E82C-4CF9-8FD7-5BC8B16CB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645D94-2829-4446-8D81-CE0730295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F53F60-C353-4DA1-995F-A1F99D99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366049-C354-4768-ABD5-C9F13E60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199970-E0D8-4EDA-8693-4CF1AC51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25731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249E2-E0C7-4D17-BCE3-4130AEBD5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8" r="610"/>
          <a:stretch/>
        </p:blipFill>
        <p:spPr>
          <a:xfrm>
            <a:off x="0" y="1"/>
            <a:ext cx="12192000" cy="6864097"/>
          </a:xfrm>
          <a:prstGeom prst="rect">
            <a:avLst/>
          </a:prstGeom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10590" y="2400841"/>
            <a:ext cx="6143551" cy="1318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84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1010590" y="3719008"/>
            <a:ext cx="6143549" cy="54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3"/>
          </p:nvPr>
        </p:nvSpPr>
        <p:spPr>
          <a:xfrm>
            <a:off x="1768890" y="4921454"/>
            <a:ext cx="2092050" cy="6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33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A0778-86D2-4AD7-9ED7-A085D2F6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B87047-769A-4BF7-A37D-4BB878D6D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27DE71-4718-478D-BAE1-7E8CFD4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5CB85C-BD18-413B-A7BD-B239CD74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2CC5C1-804E-4437-BD7C-ABC3068A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76951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2ACC3-A9C1-4CF9-919C-BF2AB846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E1443-31CC-44B7-87E1-C24616FAD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91F747-11BF-44F0-AAE3-0654716B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8F9E8-0300-4311-8BDD-9E4FAB9A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32CDD6-D1FA-4928-A807-7B2BB91E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82703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27D5B-742C-48A6-A8F4-F690B908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E8A820-9672-431A-9E15-AD95F7EA3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21116A1-777A-457E-9E8D-A88FB520A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B8491F-207C-4E17-9815-5930E728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73073B2-8504-4895-B261-4F23B995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7D1B12F-825A-4296-B948-3E7DF380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84662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975EB-D4E0-4836-B16A-11B64702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3385FB-DED5-4EAF-B252-44900B69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B87B96-01B5-4032-80AA-79DB8170A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5F4C20C-3410-4357-A4EA-4876F82E9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A921704-36D1-4C1F-910A-3B4C9C4FE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A57F6D2-9DD7-4E7F-8E91-112C7FC2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A623CD6-C4D3-4C22-A176-F3F32AAC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7D51786-F193-48AE-8395-1EB7FFF5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76644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D71DA-A22F-4A59-8DDA-786E7B76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B0013D-214A-41A2-9434-C32C6FD3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A8E9A04-2F04-4BE6-8CFB-12BAB6FF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EE24CA2-82DB-45AE-969E-45C3889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30055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B46FF6-C78C-4959-A685-EC0FE3C4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CE48BA-66F7-4BF3-8C2E-8A8B85AF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E3E98D-CEE7-4B72-B36D-ACDC9488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2474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6EDDD-A55A-4616-BCCD-72E9AE68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3C5900-C1DF-430E-BFF0-A1F6A32A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BE86A1-FC45-4C49-8F31-87A637D74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487903-34C1-446F-8D1B-A9FD6737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90AA363-1DAA-43C4-A10C-E6A5B243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66DD8A-EBD8-4BC1-ADA3-B3453EA6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13499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61893-F31A-44E7-A0F1-E498755C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802B7A-9E0F-454C-BBAB-0685E38E7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8FCA92-7AF4-45EB-8123-DC2F6CC93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4B416E-AD5A-4B32-81E2-5AFF7C50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224A83-21A6-4E7F-92C5-A549EAF4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F20D70-6CA5-445F-BDE7-8AA7394C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9990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29AD2AF-B976-4E28-9750-6B2793D0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EA2E55-0A02-45A6-9E08-D1E71B94C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CE234B-A0EB-490B-A014-5F18DD49E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B66AAC-9C19-420D-A4EB-73A293DB1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FF846C-EAE6-467B-8749-225257909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50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83029" y="4941108"/>
            <a:ext cx="7959634" cy="926929"/>
          </a:xfrm>
          <a:prstGeom prst="rect">
            <a:avLst/>
          </a:prstGeom>
        </p:spPr>
        <p:txBody>
          <a:bodyPr spcFirstLastPara="1" vert="horz" wrap="square" lIns="35508" tIns="35508" rIns="35508" bIns="35508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менеджменту та адміністрування</a:t>
            </a:r>
            <a:b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«Чернігівська політехніка»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46062-0445-4AD8-AE13-83989AB3A6A6}"/>
              </a:ext>
            </a:extLst>
          </p:cNvPr>
          <p:cNvSpPr txBox="1"/>
          <p:nvPr/>
        </p:nvSpPr>
        <p:spPr>
          <a:xfrm>
            <a:off x="283029" y="2218557"/>
            <a:ext cx="76025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о</a:t>
            </a:r>
            <a:r>
              <a:rPr lang="uk-UA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питування здобувачів першого (бакалаврського) рівня вищої освіти </a:t>
            </a:r>
          </a:p>
          <a:p>
            <a:pPr algn="ctr"/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пеціальність 073 Менеджмент</a:t>
            </a:r>
            <a:endParaRPr lang="uk-UA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9218" name="Picture 2" descr="Діаграма відповідей у Формах. Назва запитання: 9. Які дисципліни у семестрі для Вас були найскладнішими при їх вивченні?. Кількість відповідей: 35 відповідей.">
            <a:extLst>
              <a:ext uri="{FF2B5EF4-FFF2-40B4-BE49-F238E27FC236}">
                <a16:creationId xmlns:a16="http://schemas.microsoft.com/office/drawing/2014/main" id="{6C83D0B4-49F8-4584-BFCC-C0D5BFB0E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7" b="80901"/>
          <a:stretch/>
        </p:blipFill>
        <p:spPr bwMode="auto">
          <a:xfrm>
            <a:off x="95794" y="181093"/>
            <a:ext cx="9744891" cy="10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4B5CC4AA-E34A-47E7-A155-6357E5612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172068"/>
              </p:ext>
            </p:extLst>
          </p:nvPr>
        </p:nvGraphicFramePr>
        <p:xfrm>
          <a:off x="290286" y="1348786"/>
          <a:ext cx="854891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957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0242" name="Picture 2" descr="Діаграма відповідей у Формах. Назва запитання: 10. Які дисципліни були найбільш цікавими у викладанні?. Кількість відповідей: 35 відповідей.">
            <a:extLst>
              <a:ext uri="{FF2B5EF4-FFF2-40B4-BE49-F238E27FC236}">
                <a16:creationId xmlns:a16="http://schemas.microsoft.com/office/drawing/2014/main" id="{D5AF74EC-D3BB-4741-BA10-44BF4F5B9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9" b="80600"/>
          <a:stretch/>
        </p:blipFill>
        <p:spPr bwMode="auto">
          <a:xfrm>
            <a:off x="278675" y="149362"/>
            <a:ext cx="7933509" cy="11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208FE97B-512D-4469-B20E-36280082E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906967"/>
              </p:ext>
            </p:extLst>
          </p:nvPr>
        </p:nvGraphicFramePr>
        <p:xfrm>
          <a:off x="171269" y="1273766"/>
          <a:ext cx="1123695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566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1266" name="Picture 2" descr="Діаграма відповідей у Формах. Назва запитання: 11. Яким способом відбувалася комунікація з викладачами  протягом семестру?. Кількість відповідей: 35 відповідей.">
            <a:extLst>
              <a:ext uri="{FF2B5EF4-FFF2-40B4-BE49-F238E27FC236}">
                <a16:creationId xmlns:a16="http://schemas.microsoft.com/office/drawing/2014/main" id="{173A6100-8E68-4F78-A799-9F329B320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6933" r="6214" b="7496"/>
          <a:stretch/>
        </p:blipFill>
        <p:spPr bwMode="auto">
          <a:xfrm>
            <a:off x="209006" y="1088572"/>
            <a:ext cx="9421842" cy="37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7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2290" name="Picture 2" descr="Діаграма відповідей у Формах. Назва запитання: 12. Що, на Вашу думку, доцільно було б зробити у процесі покращення комунікацій між викладачами та студентами?. Кількість відповідей: 35 відповідей.">
            <a:extLst>
              <a:ext uri="{FF2B5EF4-FFF2-40B4-BE49-F238E27FC236}">
                <a16:creationId xmlns:a16="http://schemas.microsoft.com/office/drawing/2014/main" id="{31BE542D-E0B7-4159-9BB0-619F54B35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" b="75954"/>
          <a:stretch/>
        </p:blipFill>
        <p:spPr bwMode="auto">
          <a:xfrm>
            <a:off x="0" y="217142"/>
            <a:ext cx="9762309" cy="12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FF9720A0-7B9E-48CD-BD26-B59273802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977859"/>
              </p:ext>
            </p:extLst>
          </p:nvPr>
        </p:nvGraphicFramePr>
        <p:xfrm>
          <a:off x="255451" y="984069"/>
          <a:ext cx="11936549" cy="587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988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3314" name="Picture 2" descr="Діаграма відповідей у Формах. Назва запитання: 13. Чи зрозумілою для Вас була система оцінювання знань по всім дисциплінам (поточні оцінки, підсумкова оцінка, оцінювання курсової роботи та РГР)?. Кількість відповідей: 35 відповідей.">
            <a:extLst>
              <a:ext uri="{FF2B5EF4-FFF2-40B4-BE49-F238E27FC236}">
                <a16:creationId xmlns:a16="http://schemas.microsoft.com/office/drawing/2014/main" id="{D0853149-CDA3-41BD-9E8E-45C40FB7E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b="7894"/>
          <a:stretch/>
        </p:blipFill>
        <p:spPr bwMode="auto">
          <a:xfrm>
            <a:off x="269965" y="846456"/>
            <a:ext cx="9557205" cy="40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1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4338" name="Picture 2" descr="Діаграма відповідей у Формах. Назва запитання: 14. Як би Ви оцінили роботу куратора протягом семестру навчання?. Кількість відповідей: 35 відповідей.">
            <a:extLst>
              <a:ext uri="{FF2B5EF4-FFF2-40B4-BE49-F238E27FC236}">
                <a16:creationId xmlns:a16="http://schemas.microsoft.com/office/drawing/2014/main" id="{C2DF5B84-4EAA-4A08-8DFE-C16302275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765"/>
            <a:ext cx="9727474" cy="40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9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5362" name="Picture 2" descr="Діаграма відповідей у Формах. Назва запитання: 15. Чи достатній перелік вибіркових дисциплін пропонується для задоволення Ваших освітніх інтересів та розвитку професійних навичок?. Кількість відповідей: 35 відповідей.">
            <a:extLst>
              <a:ext uri="{FF2B5EF4-FFF2-40B4-BE49-F238E27FC236}">
                <a16:creationId xmlns:a16="http://schemas.microsoft.com/office/drawing/2014/main" id="{9AB70F95-B459-4D2B-A8EE-33EBCD1B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46456"/>
            <a:ext cx="9675224" cy="43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9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6386" name="Picture 2" descr="Діаграма відповідей у Формах. Назва запитання: 16. Чи надавали Вам можливість здійснювати вибір навчальних дисциплін?. Кількість відповідей: 35 відповідей.">
            <a:extLst>
              <a:ext uri="{FF2B5EF4-FFF2-40B4-BE49-F238E27FC236}">
                <a16:creationId xmlns:a16="http://schemas.microsoft.com/office/drawing/2014/main" id="{32286133-DE2C-481E-B7CA-8FE53592B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2" b="5968"/>
          <a:stretch/>
        </p:blipFill>
        <p:spPr bwMode="auto">
          <a:xfrm>
            <a:off x="60961" y="750388"/>
            <a:ext cx="9455344" cy="448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2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7410" name="Picture 2" descr="Діаграма відповідей у Формах. Назва запитання: 17. Чи знаєте Ви що таке дисципліни soft skills?. Кількість відповідей: 35 відповідей.">
            <a:extLst>
              <a:ext uri="{FF2B5EF4-FFF2-40B4-BE49-F238E27FC236}">
                <a16:creationId xmlns:a16="http://schemas.microsoft.com/office/drawing/2014/main" id="{7B6C3845-C804-4591-96CD-AA4C63A76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3"/>
          <a:stretch/>
        </p:blipFill>
        <p:spPr bwMode="auto">
          <a:xfrm>
            <a:off x="383178" y="654595"/>
            <a:ext cx="8003177" cy="47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2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8434" name="Picture 2" descr="Діаграма відповідей у Формах. Назва запитання: 18. Чи залучались до проведення занять в межах освітньої програми лектори-фахівці зі сторони (професіонали-практики, представники роботодавців)?. Кількість відповідей: 35 відповідей.">
            <a:extLst>
              <a:ext uri="{FF2B5EF4-FFF2-40B4-BE49-F238E27FC236}">
                <a16:creationId xmlns:a16="http://schemas.microsoft.com/office/drawing/2014/main" id="{AB97A5C8-166D-4F53-925E-B0E2B1F23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"/>
            <a:ext cx="9576430" cy="43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7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028" name="Picture 4" descr="Діаграма відповідей у Формах. Назва запитання: 1. Наскільки Вам подобається обрана спеціальність?. Кількість відповідей: 35 відповідей.">
            <a:extLst>
              <a:ext uri="{FF2B5EF4-FFF2-40B4-BE49-F238E27FC236}">
                <a16:creationId xmlns:a16="http://schemas.microsoft.com/office/drawing/2014/main" id="{0419234F-7F92-498F-8F22-F4AE39B7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14429" b="6646"/>
          <a:stretch/>
        </p:blipFill>
        <p:spPr bwMode="auto">
          <a:xfrm>
            <a:off x="235131" y="844731"/>
            <a:ext cx="9434411" cy="40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19458" name="Picture 2" descr="Діаграма відповідей у Формах. Назва запитання: 19. Ваше ставлення до наукової діяльності?. Кількість відповідей: 35 відповідей.">
            <a:extLst>
              <a:ext uri="{FF2B5EF4-FFF2-40B4-BE49-F238E27FC236}">
                <a16:creationId xmlns:a16="http://schemas.microsoft.com/office/drawing/2014/main" id="{49264B7F-1608-45C2-8ABC-BBFE3ED0E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6933" r="6357" b="6308"/>
          <a:stretch/>
        </p:blipFill>
        <p:spPr bwMode="auto">
          <a:xfrm>
            <a:off x="235130" y="1097281"/>
            <a:ext cx="9518349" cy="37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59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0482" name="Picture 2" descr="Діаграма відповідей у Формах. Назва запитання: 20. Чи передбачає процес навчання за освітньою програмою участь у наукових дослідженнях, наукових конференціях, семінарах?. Кількість відповідей: 35 відповідей.">
            <a:extLst>
              <a:ext uri="{FF2B5EF4-FFF2-40B4-BE49-F238E27FC236}">
                <a16:creationId xmlns:a16="http://schemas.microsoft.com/office/drawing/2014/main" id="{97FD1963-9C33-4D01-88C5-5811CA432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3"/>
          <a:stretch/>
        </p:blipFill>
        <p:spPr bwMode="auto">
          <a:xfrm>
            <a:off x="252549" y="785497"/>
            <a:ext cx="9233231" cy="48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1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1506" name="Picture 2" descr="Діаграма відповідей у Формах. Назва запитання: 21. Чи задовольняє університет Ваші потреби щодо  участі у міжнародній діяльності за спеціальністю, проходженні навчання за програмами міжнародної академічної мобільності?. Кількість відповідей: 35 відповідей.">
            <a:extLst>
              <a:ext uri="{FF2B5EF4-FFF2-40B4-BE49-F238E27FC236}">
                <a16:creationId xmlns:a16="http://schemas.microsoft.com/office/drawing/2014/main" id="{601B1668-29B0-4B69-AEE4-D3762A6C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580"/>
            <a:ext cx="9731798" cy="44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62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87087"/>
            <a:ext cx="10319656" cy="6858000"/>
          </a:xfrm>
          <a:prstGeom prst="rect">
            <a:avLst/>
          </a:prstGeom>
        </p:spPr>
      </p:pic>
      <p:pic>
        <p:nvPicPr>
          <p:cNvPr id="22530" name="Picture 2" descr="Діаграма відповідей у Формах. Назва запитання: 22.     Чи знайомі Ви з поняттям «академічна доброчесність»?. Кількість відповідей: 35 відповідей.">
            <a:extLst>
              <a:ext uri="{FF2B5EF4-FFF2-40B4-BE49-F238E27FC236}">
                <a16:creationId xmlns:a16="http://schemas.microsoft.com/office/drawing/2014/main" id="{EDF291CB-E53A-41AD-AD81-F98D7138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0"/>
          <a:stretch/>
        </p:blipFill>
        <p:spPr bwMode="auto">
          <a:xfrm>
            <a:off x="287383" y="732973"/>
            <a:ext cx="7271657" cy="4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1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3554" name="Picture 2" descr="Діаграма відповідей у Формах. Назва запитання: 23. З якими проявами академічної недоброчесності Ви зустрічаєтесь в університеті найчастіше?. Кількість відповідей: 35 відповідей.">
            <a:extLst>
              <a:ext uri="{FF2B5EF4-FFF2-40B4-BE49-F238E27FC236}">
                <a16:creationId xmlns:a16="http://schemas.microsoft.com/office/drawing/2014/main" id="{671FA276-E1B5-488D-81FA-20BC3B3C2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3"/>
          <a:stretch/>
        </p:blipFill>
        <p:spPr bwMode="auto">
          <a:xfrm>
            <a:off x="60960" y="889998"/>
            <a:ext cx="9697817" cy="47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41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4578" name="Picture 2" descr="Діаграма відповідей у Формах. Назва запитання: 24. Чи існує, на Вашу думку, потреба у проведенні додаткових заходів для надання інформації про академічну доброчесність?. Кількість відповідей: 35 відповідей.">
            <a:extLst>
              <a:ext uri="{FF2B5EF4-FFF2-40B4-BE49-F238E27FC236}">
                <a16:creationId xmlns:a16="http://schemas.microsoft.com/office/drawing/2014/main" id="{5BC10DF7-9869-483B-947D-BD05C689E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4"/>
          <a:stretch/>
        </p:blipFill>
        <p:spPr bwMode="auto">
          <a:xfrm>
            <a:off x="69669" y="863873"/>
            <a:ext cx="9445228" cy="47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61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5602" name="Picture 2" descr="Діаграма відповідей у Формах. Назва запитання: 25. Як би Ви оцінили рівень організації навчального процесу (розклад, робота інституту, інформаційна підтримка):. Кількість відповідей: 35 відповідей.">
            <a:extLst>
              <a:ext uri="{FF2B5EF4-FFF2-40B4-BE49-F238E27FC236}">
                <a16:creationId xmlns:a16="http://schemas.microsoft.com/office/drawing/2014/main" id="{A79AAE5D-1929-4D12-BBDA-F8001E8AC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" b="6476"/>
          <a:stretch/>
        </p:blipFill>
        <p:spPr bwMode="auto">
          <a:xfrm>
            <a:off x="226424" y="843416"/>
            <a:ext cx="9517504" cy="426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9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6626" name="Picture 2" descr="Діаграма відповідей у Формах. Назва запитання: 26.     Чи є доступним та актуальним навчально-методичне забезпечення освітньої програми (методичні вказівки, конспекти лекцій тощо)?. Кількість відповідей: 35 відповідей.">
            <a:extLst>
              <a:ext uri="{FF2B5EF4-FFF2-40B4-BE49-F238E27FC236}">
                <a16:creationId xmlns:a16="http://schemas.microsoft.com/office/drawing/2014/main" id="{E11D0B5F-8724-4D5A-975F-25ECF3F2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812415"/>
            <a:ext cx="9230786" cy="41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95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7650" name="Picture 2" descr="Діаграма відповідей у Формах. Назва запитання: 27. Чи задовольняють Ваші потреби матеріально-технічні ресурси університету (бібліотека, інша інфраструктура, обладнання тощо)?. Кількість відповідей: 35 відповідей.">
            <a:extLst>
              <a:ext uri="{FF2B5EF4-FFF2-40B4-BE49-F238E27FC236}">
                <a16:creationId xmlns:a16="http://schemas.microsoft.com/office/drawing/2014/main" id="{5FB53997-4372-4B6E-8FAB-B4B066BD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747"/>
            <a:ext cx="9440091" cy="42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83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8674" name="Picture 2" descr="Діаграма відповідей у Формах. Назва запитання: 28. Чи знаєте Ви що таке неформальна освіта (додаткові курси, сертифікати)?. Кількість відповідей: 35 відповідей.">
            <a:extLst>
              <a:ext uri="{FF2B5EF4-FFF2-40B4-BE49-F238E27FC236}">
                <a16:creationId xmlns:a16="http://schemas.microsoft.com/office/drawing/2014/main" id="{3CDACC0B-2318-441E-95FE-EECE54680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7"/>
          <a:stretch/>
        </p:blipFill>
        <p:spPr bwMode="auto">
          <a:xfrm>
            <a:off x="0" y="672012"/>
            <a:ext cx="9501051" cy="472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1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0"/>
            <a:ext cx="10319656" cy="6858000"/>
          </a:xfrm>
          <a:prstGeom prst="rect">
            <a:avLst/>
          </a:prstGeom>
        </p:spPr>
      </p:pic>
      <p:pic>
        <p:nvPicPr>
          <p:cNvPr id="2050" name="Picture 2" descr="Діаграма відповідей у Формах. Назва запитання: 2. Чи є навчання на обраній спеціальності сучасним за змістом?. Кількість відповідей: 35 відповідей.">
            <a:extLst>
              <a:ext uri="{FF2B5EF4-FFF2-40B4-BE49-F238E27FC236}">
                <a16:creationId xmlns:a16="http://schemas.microsoft.com/office/drawing/2014/main" id="{A4789415-11B2-4070-A14A-597DCB040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7272" r="20786" b="6138"/>
          <a:stretch/>
        </p:blipFill>
        <p:spPr bwMode="auto">
          <a:xfrm>
            <a:off x="478969" y="1016726"/>
            <a:ext cx="8725991" cy="4112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4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29698" name="Picture 2" descr="Діаграма відповідей у Формах. Назва запитання: 29. Чи необхідно студентам проводити заходи щодо поглиблення знань у сфері неформальної освіти? Ви б відвідували такі заходи?&#10;. Кількість відповідей: 35 відповідей.">
            <a:extLst>
              <a:ext uri="{FF2B5EF4-FFF2-40B4-BE49-F238E27FC236}">
                <a16:creationId xmlns:a16="http://schemas.microsoft.com/office/drawing/2014/main" id="{4748D81B-BF86-4AB1-B66A-28F885B19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4"/>
          <a:stretch/>
        </p:blipFill>
        <p:spPr bwMode="auto">
          <a:xfrm>
            <a:off x="191588" y="837748"/>
            <a:ext cx="9544595" cy="49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20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0722" name="Picture 2" descr="Діаграма відповідей у Формах. Назва запитання: 30. Оцініть рівень задоволеності навчанням протягом семестру за 10-и бальною шкалою&#10;&#10;1-зовсім незадоволений (а)&#10;&#10;10- цілком задоволений (а). Кількість відповідей: 35 відповідей.">
            <a:extLst>
              <a:ext uri="{FF2B5EF4-FFF2-40B4-BE49-F238E27FC236}">
                <a16:creationId xmlns:a16="http://schemas.microsoft.com/office/drawing/2014/main" id="{21708D6C-1FE2-45D9-AD66-187939D4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464"/>
            <a:ext cx="9477639" cy="48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40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146062-0445-4AD8-AE13-83989AB3A6A6}"/>
              </a:ext>
            </a:extLst>
          </p:cNvPr>
          <p:cNvSpPr txBox="1"/>
          <p:nvPr/>
        </p:nvSpPr>
        <p:spPr>
          <a:xfrm>
            <a:off x="780598" y="2697529"/>
            <a:ext cx="68347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Дякуємо за увагу!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66;p15"/>
          <p:cNvSpPr txBox="1">
            <a:spLocks noGrp="1"/>
          </p:cNvSpPr>
          <p:nvPr>
            <p:ph type="title"/>
          </p:nvPr>
        </p:nvSpPr>
        <p:spPr>
          <a:xfrm>
            <a:off x="283029" y="4941108"/>
            <a:ext cx="7959634" cy="926929"/>
          </a:xfrm>
          <a:prstGeom prst="rect">
            <a:avLst/>
          </a:prstGeom>
        </p:spPr>
        <p:txBody>
          <a:bodyPr spcFirstLastPara="1" vert="horz" wrap="square" lIns="35508" tIns="35508" rIns="35508" bIns="35508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менеджменту та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4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3074" name="Picture 2" descr="Діаграма відповідей у Формах. Назва запитання: 3. Якій формі навчання Ви віддаєте перевагу?. Кількість відповідей: 35 відповідей.">
            <a:extLst>
              <a:ext uri="{FF2B5EF4-FFF2-40B4-BE49-F238E27FC236}">
                <a16:creationId xmlns:a16="http://schemas.microsoft.com/office/drawing/2014/main" id="{63E01FA1-0D2A-464D-9F2B-952CB5CCE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" r="7143" b="6647"/>
          <a:stretch/>
        </p:blipFill>
        <p:spPr bwMode="auto">
          <a:xfrm>
            <a:off x="191590" y="1105988"/>
            <a:ext cx="9525529" cy="37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5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4098" name="Picture 2" descr="Діаграма відповідей у Формах. Назва запитання: 4. Чи зручно вам навчатись з використанням системи MOODLE?. Кількість відповідей: 35 відповідей.">
            <a:extLst>
              <a:ext uri="{FF2B5EF4-FFF2-40B4-BE49-F238E27FC236}">
                <a16:creationId xmlns:a16="http://schemas.microsoft.com/office/drawing/2014/main" id="{FBC00F7E-E8B4-47FE-BD61-93FAC12BE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t="6593" r="21254" b="6647"/>
          <a:stretch/>
        </p:blipFill>
        <p:spPr bwMode="auto">
          <a:xfrm>
            <a:off x="339633" y="1062444"/>
            <a:ext cx="8377647" cy="397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3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5124" name="Picture 4" descr="Діаграма відповідей у Формах. Назва запитання: 5. Які недоліки були у навчальному процесі в даному семестрі?. Кількість відповідей: 35 відповідей.">
            <a:extLst>
              <a:ext uri="{FF2B5EF4-FFF2-40B4-BE49-F238E27FC236}">
                <a16:creationId xmlns:a16="http://schemas.microsoft.com/office/drawing/2014/main" id="{73E8E389-64F7-4225-8FA1-F38BEB93A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" b="80562"/>
          <a:stretch/>
        </p:blipFill>
        <p:spPr bwMode="auto">
          <a:xfrm>
            <a:off x="0" y="121918"/>
            <a:ext cx="11791406" cy="8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DBBDFC30-D09A-4077-8C8B-878A496EC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25689"/>
              </p:ext>
            </p:extLst>
          </p:nvPr>
        </p:nvGraphicFramePr>
        <p:xfrm>
          <a:off x="246742" y="931817"/>
          <a:ext cx="856633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280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0"/>
            <a:ext cx="1031965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3" y="902289"/>
            <a:ext cx="9219324" cy="36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5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7170" name="Picture 2" descr="Діаграма відповідей у Формах. Назва запитання: 7. Чи використовують викладачі сучасні та цікаві методи навчання?. Кількість відповідей: 35 відповідей.">
            <a:extLst>
              <a:ext uri="{FF2B5EF4-FFF2-40B4-BE49-F238E27FC236}">
                <a16:creationId xmlns:a16="http://schemas.microsoft.com/office/drawing/2014/main" id="{E92B9D45-0EE0-4BBA-89C6-4A0574B1C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r="25214" b="7496"/>
          <a:stretch/>
        </p:blipFill>
        <p:spPr bwMode="auto">
          <a:xfrm>
            <a:off x="383177" y="960119"/>
            <a:ext cx="7994468" cy="38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7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EA4A0-8A39-417E-B89D-80D85A24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"/>
            <a:ext cx="10319656" cy="6858000"/>
          </a:xfrm>
          <a:prstGeom prst="rect">
            <a:avLst/>
          </a:prstGeom>
        </p:spPr>
      </p:pic>
      <p:pic>
        <p:nvPicPr>
          <p:cNvPr id="8194" name="Picture 2" descr="Діаграма відповідей у Формах. Назва запитання: 8. Чи були у Вас складнощі у спілкуванні з викладачами у процесі підготовки, здачі іспитів та заліків?. Кількість відповідей: 35 відповідей.">
            <a:extLst>
              <a:ext uri="{FF2B5EF4-FFF2-40B4-BE49-F238E27FC236}">
                <a16:creationId xmlns:a16="http://schemas.microsoft.com/office/drawing/2014/main" id="{D0644B1A-C1AF-4E12-8037-53E0AFACB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6898" r="1856" b="6791"/>
          <a:stretch/>
        </p:blipFill>
        <p:spPr bwMode="auto">
          <a:xfrm>
            <a:off x="400594" y="1079865"/>
            <a:ext cx="9100519" cy="37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41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infopath/2007/PartnerControls"/>
    <ds:schemaRef ds:uri="http://www.w3.org/XML/1998/namespace"/>
    <ds:schemaRef ds:uri="a4f35948-e619-41b3-aa29-22878b09cfd2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39</Words>
  <Application>Microsoft Office PowerPoint</Application>
  <PresentationFormat>Широкий екран</PresentationFormat>
  <Paragraphs>5</Paragraphs>
  <Slides>32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Кафедра менеджменту та адміністрування Національний університет «Чернігівська політехніка»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Кафедра менеджменту та адміністрування Національний університет «Чернігівська політехніка»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 ОСОБЛИВОСТІ ПОБУДОВИ СИСТЕМ МЕНЕДЖМЕНТУ ПІДПРИЄМСТВ ЗА ВНУТРІШНЬОЇ, «НЕЗАЛЕЖНОЇ» ТА ЗОВНІШНЬОЇ СХЕМ ВЕНЧУРНОГО ФІНАНСУВАННЯ</dc:title>
  <dc:creator>Пользователь Windows</dc:creator>
  <cp:lastModifiedBy>olhamrudenko@gmail.com</cp:lastModifiedBy>
  <cp:revision>51</cp:revision>
  <dcterms:created xsi:type="dcterms:W3CDTF">2018-09-30T09:53:17Z</dcterms:created>
  <dcterms:modified xsi:type="dcterms:W3CDTF">2024-10-23T07:06:56Z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