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7" r:id="rId4"/>
  </p:sldMasterIdLst>
  <p:notesMasterIdLst>
    <p:notesMasterId r:id="rId26"/>
  </p:notesMasterIdLst>
  <p:handoutMasterIdLst>
    <p:handoutMasterId r:id="rId27"/>
  </p:handoutMasterIdLst>
  <p:sldIdLst>
    <p:sldId id="257" r:id="rId5"/>
    <p:sldId id="360" r:id="rId6"/>
    <p:sldId id="361" r:id="rId7"/>
    <p:sldId id="362" r:id="rId8"/>
    <p:sldId id="363" r:id="rId9"/>
    <p:sldId id="364" r:id="rId10"/>
    <p:sldId id="365" r:id="rId11"/>
    <p:sldId id="366" r:id="rId12"/>
    <p:sldId id="367" r:id="rId13"/>
    <p:sldId id="368" r:id="rId14"/>
    <p:sldId id="369" r:id="rId15"/>
    <p:sldId id="370" r:id="rId16"/>
    <p:sldId id="371" r:id="rId17"/>
    <p:sldId id="372" r:id="rId18"/>
    <p:sldId id="373" r:id="rId19"/>
    <p:sldId id="374" r:id="rId20"/>
    <p:sldId id="375" r:id="rId21"/>
    <p:sldId id="376" r:id="rId22"/>
    <p:sldId id="377" r:id="rId23"/>
    <p:sldId id="378" r:id="rId24"/>
    <p:sldId id="359" r:id="rId25"/>
  </p:sldIdLst>
  <p:sldSz cx="12192000" cy="6858000"/>
  <p:notesSz cx="6858000" cy="9144000"/>
  <p:defaultTextStyle>
    <a:defPPr>
      <a:defRPr lang="aa-E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843" autoAdjust="0"/>
  </p:normalViewPr>
  <p:slideViewPr>
    <p:cSldViewPr snapToGrid="0" showGuides="1">
      <p:cViewPr varScale="1">
        <p:scale>
          <a:sx n="85" d="100"/>
          <a:sy n="85" d="100"/>
        </p:scale>
        <p:origin x="590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1" d="100"/>
          <a:sy n="91" d="100"/>
        </p:scale>
        <p:origin x="3000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DDCB7EC-CEDA-42D5-8A0A-747B258F7B12}" type="datetime1">
              <a:rPr lang="ru-RU" smtClean="0"/>
              <a:t>06.11.2024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78FE58C-C1A6-4C4C-90C2-B7F5B0504B2D}" type="slidenum">
              <a:rPr lang="ru-RU" smtClean="0"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46050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87BBAA-8962-46BE-8131-E6CE08071E10}" type="datetime1">
              <a:rPr lang="ru-RU" smtClean="0"/>
              <a:pPr/>
              <a:t>06.11.2024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10E1E9A-E921-4174-A0FC-51868D7AC568}" type="slidenum">
              <a:rPr lang="ru-RU" noProof="0" smtClean="0"/>
              <a:t>‹№›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73786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62fc528f49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62fc528f49_1_7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042452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62fc528f49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62fc528f49_1_7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565420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51E60E-63EA-4ACF-9399-9F17DA3461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aa-ET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6AEAB43-68E6-483D-8029-49C805DE76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aa-ET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D294AFC-3315-42BF-B7FE-877D4FA5E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3194B10-7A25-4893-8C5C-B707DE59842E}" type="datetime1">
              <a:rPr lang="ru-RU" noProof="0" smtClean="0"/>
              <a:t>06.11.2024</a:t>
            </a:fld>
            <a:endParaRPr lang="ru-RU" noProof="0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5CDE7D1-6DFE-4A1F-A8C2-4132D9A86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14E29C4-8E08-4710-93FE-E43DE9B65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1B7BAC7-FE87-40F6-AA24-4F4685D1B022}" type="slidenum">
              <a:rPr lang="ru-RU" noProof="0" smtClean="0"/>
              <a:pPr rtl="0"/>
              <a:t>‹№›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341108870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7CA37C-99B0-40AB-9A3D-6BD49A1D1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aa-ET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5575B98D-3234-4713-B054-C9DEFEED87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aa-ET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F59C49B-DDC9-45CD-8D5F-3A46467A0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3194B10-7A25-4893-8C5C-B707DE59842E}" type="datetime1">
              <a:rPr lang="ru-RU" noProof="0" smtClean="0"/>
              <a:t>06.11.2024</a:t>
            </a:fld>
            <a:endParaRPr lang="ru-RU" noProof="0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DA8C954-8C3E-456A-931B-7807B7C79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3DBB57F-7357-4DFE-BDD3-ADFB00E37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1B7BAC7-FE87-40F6-AA24-4F4685D1B022}" type="slidenum">
              <a:rPr lang="ru-RU" noProof="0" smtClean="0"/>
              <a:pPr rtl="0"/>
              <a:t>‹№›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39025465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854DF8D7-CCF9-4C69-ABE5-630DDE74D6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aa-ET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A0500A11-2FF3-4588-B727-AF668CEACB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aa-ET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D9ECE78-0482-4095-BC73-6D05A1A39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3194B10-7A25-4893-8C5C-B707DE59842E}" type="datetime1">
              <a:rPr lang="ru-RU" noProof="0" smtClean="0"/>
              <a:t>06.11.2024</a:t>
            </a:fld>
            <a:endParaRPr lang="ru-RU" noProof="0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DB9C917-BEEE-483F-9151-11515330E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CC57A49-B228-4277-B2FC-DEAD3D8C2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1B7BAC7-FE87-40F6-AA24-4F4685D1B022}" type="slidenum">
              <a:rPr lang="ru-RU" noProof="0" smtClean="0"/>
              <a:pPr rtl="0"/>
              <a:t>‹№›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992349005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Title">
  <p:cSld name="Main 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04249E2-E0C7-4D17-BCE3-4130AEBD5F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98" r="610"/>
          <a:stretch/>
        </p:blipFill>
        <p:spPr>
          <a:xfrm>
            <a:off x="0" y="1"/>
            <a:ext cx="12192000" cy="6864097"/>
          </a:xfrm>
          <a:prstGeom prst="rect">
            <a:avLst/>
          </a:prstGeom>
        </p:spPr>
      </p:pic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1010590" y="2400841"/>
            <a:ext cx="6143551" cy="131816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884">
                <a:solidFill>
                  <a:srgbClr val="20212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285F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285F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285F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285F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285F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285F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285F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285F4"/>
                </a:solidFill>
              </a:defRPr>
            </a:lvl9pPr>
          </a:lstStyle>
          <a:p>
            <a:endParaRPr dirty="0"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 idx="2"/>
          </p:nvPr>
        </p:nvSpPr>
        <p:spPr>
          <a:xfrm>
            <a:off x="1010590" y="3719008"/>
            <a:ext cx="6143549" cy="5442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1553">
                <a:solidFill>
                  <a:srgbClr val="20212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553">
                <a:solidFill>
                  <a:srgbClr val="20212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553">
                <a:solidFill>
                  <a:srgbClr val="20212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553">
                <a:solidFill>
                  <a:srgbClr val="20212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553">
                <a:solidFill>
                  <a:srgbClr val="20212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553">
                <a:solidFill>
                  <a:srgbClr val="20212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553">
                <a:solidFill>
                  <a:srgbClr val="20212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553">
                <a:solidFill>
                  <a:srgbClr val="20212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553">
                <a:solidFill>
                  <a:srgbClr val="202124"/>
                </a:solidFill>
              </a:defRPr>
            </a:lvl9pPr>
          </a:lstStyle>
          <a:p>
            <a:endParaRPr dirty="0"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 idx="3"/>
          </p:nvPr>
        </p:nvSpPr>
        <p:spPr>
          <a:xfrm>
            <a:off x="1768890" y="4921454"/>
            <a:ext cx="2092050" cy="63915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777">
                <a:solidFill>
                  <a:srgbClr val="20212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777">
                <a:solidFill>
                  <a:srgbClr val="20212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777">
                <a:solidFill>
                  <a:srgbClr val="20212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777">
                <a:solidFill>
                  <a:srgbClr val="20212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777">
                <a:solidFill>
                  <a:srgbClr val="20212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777">
                <a:solidFill>
                  <a:srgbClr val="20212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777">
                <a:solidFill>
                  <a:srgbClr val="20212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777">
                <a:solidFill>
                  <a:srgbClr val="20212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777">
                <a:solidFill>
                  <a:srgbClr val="202124"/>
                </a:solidFill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805756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562100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"/>
          </p:nvPr>
        </p:nvSpPr>
        <p:spPr>
          <a:xfrm>
            <a:off x="5678904" y="987425"/>
            <a:ext cx="5678424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8" name="Текст 3"/>
          <p:cNvSpPr>
            <a:spLocks noGrp="1"/>
          </p:cNvSpPr>
          <p:nvPr>
            <p:ph type="body" sz="half" idx="2"/>
          </p:nvPr>
        </p:nvSpPr>
        <p:spPr>
          <a:xfrm>
            <a:off x="1562100" y="2101850"/>
            <a:ext cx="3932237" cy="3759200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0130E92-8550-4A93-A5ED-7A5CF78928CB}" type="datetime1">
              <a:rPr lang="ru-RU" noProof="0" smtClean="0"/>
              <a:t>06.11.2024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ru-RU" noProof="0" smtClean="0"/>
              <a:t>‹№›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413888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4502E3-03E8-47A4-92BE-9C7E55C7F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aa-ET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14BDDF6-24B9-4C99-BF7A-D5E0C8EFFF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aa-ET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A2BC5E8-4763-498F-BCD1-2C989651D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3194B10-7A25-4893-8C5C-B707DE59842E}" type="datetime1">
              <a:rPr lang="ru-RU" noProof="0" smtClean="0"/>
              <a:t>06.11.2024</a:t>
            </a:fld>
            <a:endParaRPr lang="ru-RU" noProof="0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99DD6EA-A7AB-4168-99B1-9B141725B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8E55D9F-F463-4683-B05A-103E75A01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1B7BAC7-FE87-40F6-AA24-4F4685D1B022}" type="slidenum">
              <a:rPr lang="ru-RU" noProof="0" smtClean="0"/>
              <a:pPr rtl="0"/>
              <a:t>‹№›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465213722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A83CF1-D43A-4BA0-A0C3-C09AC4930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aa-ET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C03C4E8D-DDC1-4608-BDB2-13C5EB937D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2C2DE00-60A4-4097-9CB5-FECE3BF3E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3194B10-7A25-4893-8C5C-B707DE59842E}" type="datetime1">
              <a:rPr lang="ru-RU" noProof="0" smtClean="0"/>
              <a:t>06.11.2024</a:t>
            </a:fld>
            <a:endParaRPr lang="ru-RU" noProof="0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9CC9EB1-BEA5-4197-96CD-5E4439457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7BF2DFC-31E4-4C37-9433-F160CF7B8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1B7BAC7-FE87-40F6-AA24-4F4685D1B022}" type="slidenum">
              <a:rPr lang="ru-RU" noProof="0" smtClean="0"/>
              <a:pPr rtl="0"/>
              <a:t>‹№›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734677406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C2F939-EE55-49D3-98DF-38682D4A7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aa-ET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D66C2DA-01BE-4AC5-A440-1F02F3DFEC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aa-ET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43DEB42-3973-4CF4-8E5C-84F94DF192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aa-ET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C894DC3-55CA-4766-B76A-0B16F0052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3194B10-7A25-4893-8C5C-B707DE59842E}" type="datetime1">
              <a:rPr lang="ru-RU" noProof="0" smtClean="0"/>
              <a:t>06.11.2024</a:t>
            </a:fld>
            <a:endParaRPr lang="ru-RU" noProof="0" dirty="0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B405EEA-3455-473D-A75F-D97DF1032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/>
              <a:t>Добавить нижний колонтитул</a:t>
            </a:r>
            <a:endParaRPr lang="ru-RU" noProof="0" dirty="0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068C647-3790-4BBF-9E0B-0D7B815C0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1B7BAC7-FE87-40F6-AA24-4F4685D1B022}" type="slidenum">
              <a:rPr lang="ru-RU" noProof="0" smtClean="0"/>
              <a:pPr rtl="0"/>
              <a:t>‹№›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002671206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D6A0B6-23B6-46BF-8A6B-358FFF55D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aa-ET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D36AC6F8-7614-49DB-B15F-1EBE3C4FF0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B1ED3E5E-BC7D-480B-933B-5ED4461598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aa-ET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090F8C16-5A22-4632-A871-402ADD4AC8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F39308E2-21D8-45E2-98B0-782504652C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aa-ET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B4F065EF-E786-4B90-964D-04D117925B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3194B10-7A25-4893-8C5C-B707DE59842E}" type="datetime1">
              <a:rPr lang="ru-RU" noProof="0" smtClean="0"/>
              <a:t>06.11.2024</a:t>
            </a:fld>
            <a:endParaRPr lang="ru-RU" noProof="0" dirty="0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34015E84-1AC2-4257-BD62-686A9AA69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/>
              <a:t>Добавить нижний колонтитул</a:t>
            </a:r>
            <a:endParaRPr lang="ru-RU" noProof="0" dirty="0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2AA7FE8B-4E3A-4EC7-9F6C-5A8B35F89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1B7BAC7-FE87-40F6-AA24-4F4685D1B022}" type="slidenum">
              <a:rPr lang="ru-RU" noProof="0" smtClean="0"/>
              <a:pPr rtl="0"/>
              <a:t>‹№›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147579706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41C393-1D08-4403-AB47-C2021D5B1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aa-ET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359824DE-67AA-4891-B4F1-52804AF9BF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3194B10-7A25-4893-8C5C-B707DE59842E}" type="datetime1">
              <a:rPr lang="ru-RU" noProof="0" smtClean="0"/>
              <a:t>06.11.2024</a:t>
            </a:fld>
            <a:endParaRPr lang="ru-RU" noProof="0" dirty="0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5DA7EC84-3CDE-4568-AAC7-5B8D9B761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/>
              <a:t>Добавить нижний колонтитул</a:t>
            </a:r>
            <a:endParaRPr lang="ru-RU" noProof="0" dirty="0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770AC645-6E01-48A5-BAEA-3EC5A9875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1B7BAC7-FE87-40F6-AA24-4F4685D1B022}" type="slidenum">
              <a:rPr lang="ru-RU" noProof="0" smtClean="0"/>
              <a:pPr rtl="0"/>
              <a:t>‹№›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195722298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91FDC800-5528-4F51-9A88-AD7049506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3194B10-7A25-4893-8C5C-B707DE59842E}" type="datetime1">
              <a:rPr lang="ru-RU" noProof="0" smtClean="0"/>
              <a:t>06.11.2024</a:t>
            </a:fld>
            <a:endParaRPr lang="ru-RU" noProof="0" dirty="0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2D8422F4-19E9-479A-A9EE-E72CB2B0B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/>
              <a:t>Добавить нижний колонтитул</a:t>
            </a:r>
            <a:endParaRPr lang="ru-RU" noProof="0" dirty="0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4DC0E194-DC2C-46FC-9256-9D4F038FB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1B7BAC7-FE87-40F6-AA24-4F4685D1B022}" type="slidenum">
              <a:rPr lang="ru-RU" noProof="0" smtClean="0"/>
              <a:pPr rtl="0"/>
              <a:t>‹№›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79749937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4FF1E3-65E2-499F-A938-A9260D7AE7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aa-ET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EB27BBD-585B-41AC-8B29-2A918D803A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aa-ET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AF9D4577-3CCD-4AC2-B9A7-6E6B3ACB1C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0BF4C2EA-A1E2-4075-911D-C4629670B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3194B10-7A25-4893-8C5C-B707DE59842E}" type="datetime1">
              <a:rPr lang="ru-RU" noProof="0" smtClean="0"/>
              <a:t>06.11.2024</a:t>
            </a:fld>
            <a:endParaRPr lang="ru-RU" noProof="0" dirty="0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DBF20B0-7BAE-442B-B1B9-DC1703D10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/>
              <a:t>Добавить нижний колонтитул</a:t>
            </a:r>
            <a:endParaRPr lang="ru-RU" noProof="0" dirty="0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1573659-0164-496E-9499-2B93E5F94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1B7BAC7-FE87-40F6-AA24-4F4685D1B022}" type="slidenum">
              <a:rPr lang="ru-RU" noProof="0" smtClean="0"/>
              <a:pPr rtl="0"/>
              <a:t>‹№›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306128938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861273-2EBC-46D2-9E35-481DA71D6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aa-ET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79769122-5F9E-43CA-A1CC-63AEE0D158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a-ET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F92F68A0-CE5C-49C1-81AC-4840E32B6D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549C2D0-CDB6-4F27-8464-7E0089F96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3194B10-7A25-4893-8C5C-B707DE59842E}" type="datetime1">
              <a:rPr lang="ru-RU" noProof="0" smtClean="0"/>
              <a:t>06.11.2024</a:t>
            </a:fld>
            <a:endParaRPr lang="ru-RU" noProof="0" dirty="0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56E1CC0-881E-48AD-B12D-689684C9F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/>
              <a:t>Добавить нижний колонтитул</a:t>
            </a:r>
            <a:endParaRPr lang="ru-RU" noProof="0" dirty="0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99FC9AE2-EA83-4D20-A582-05799145F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1B7BAC7-FE87-40F6-AA24-4F4685D1B022}" type="slidenum">
              <a:rPr lang="ru-RU" noProof="0" smtClean="0"/>
              <a:pPr rtl="0"/>
              <a:t>‹№›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024597300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D444108D-CB9D-49C7-9D6F-AD9B6C023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aa-ET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E10DF55-C2E1-4955-87D3-679289A2C9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aa-ET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A1F4B1D-C549-46E0-90E6-4C6565507A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C3194B10-7A25-4893-8C5C-B707DE59842E}" type="datetime1">
              <a:rPr lang="ru-RU" noProof="0" smtClean="0"/>
              <a:t>06.11.2024</a:t>
            </a:fld>
            <a:endParaRPr lang="ru-RU" noProof="0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BDC2CDB-4443-41AC-B57D-0811761C5E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ru-RU" noProof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07EB8E2-E7A1-41B4-B1BB-304128FA7F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71B7BAC7-FE87-40F6-AA24-4F4685D1B022}" type="slidenum">
              <a:rPr lang="ru-RU" noProof="0" smtClean="0"/>
              <a:pPr rtl="0"/>
              <a:t>‹№›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320766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681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a-E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1464" userDrawn="1">
          <p15:clr>
            <a:srgbClr val="F26B43"/>
          </p15:clr>
        </p15:guide>
        <p15:guide id="4" pos="7152" userDrawn="1">
          <p15:clr>
            <a:srgbClr val="F26B43"/>
          </p15:clr>
        </p15:guide>
        <p15:guide id="5" pos="984" userDrawn="1">
          <p15:clr>
            <a:srgbClr val="F26B43"/>
          </p15:clr>
        </p15:guide>
        <p15:guide id="6" orient="horz" pos="388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283029" y="4914982"/>
            <a:ext cx="7959634" cy="926929"/>
          </a:xfrm>
          <a:prstGeom prst="rect">
            <a:avLst/>
          </a:prstGeom>
        </p:spPr>
        <p:txBody>
          <a:bodyPr spcFirstLastPara="1" vert="horz" wrap="square" lIns="35508" tIns="35508" rIns="35508" bIns="35508" rtlCol="0" anchor="t" anchorCtr="0">
            <a:noAutofit/>
          </a:bodyPr>
          <a:lstStyle/>
          <a:p>
            <a:pPr>
              <a:lnSpc>
                <a:spcPct val="100000"/>
              </a:lnSpc>
            </a:pPr>
            <a:r>
              <a:rPr lang="uk-UA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менеджменту та адміністрування</a:t>
            </a:r>
            <a:br>
              <a:rPr lang="uk-UA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Національний університет «Чернігівська політехніка»</a:t>
            </a:r>
            <a:endParaRPr lang="uk-UA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F146062-0445-4AD8-AE13-83989AB3A6A6}"/>
              </a:ext>
            </a:extLst>
          </p:cNvPr>
          <p:cNvSpPr txBox="1"/>
          <p:nvPr/>
        </p:nvSpPr>
        <p:spPr>
          <a:xfrm>
            <a:off x="0" y="2323060"/>
            <a:ext cx="8242663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3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Результати опитування </a:t>
            </a:r>
            <a:r>
              <a:rPr lang="uk-UA" sz="23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стейкхолдерів</a:t>
            </a:r>
            <a:r>
              <a:rPr lang="uk-UA" sz="23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(роботодавців) щодо якості освітнього процесу та вдосконалення </a:t>
            </a:r>
            <a:r>
              <a:rPr lang="uk-UA" sz="23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освітньо-професійної програми «Державна служба»  </a:t>
            </a:r>
            <a:r>
              <a:rPr lang="uk-UA" sz="23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підготовки здобувачів другого (магістерського) рівня вищої освіти</a:t>
            </a:r>
          </a:p>
          <a:p>
            <a:pPr algn="ctr"/>
            <a:r>
              <a:rPr lang="uk-UA" sz="23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Спеціальність </a:t>
            </a:r>
            <a:r>
              <a:rPr lang="ru-RU" sz="23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281 «</a:t>
            </a:r>
            <a:r>
              <a:rPr lang="uk-UA" sz="23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Публічне управління та адміністрування</a:t>
            </a:r>
            <a:r>
              <a:rPr lang="ru-RU" sz="23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»</a:t>
            </a:r>
            <a:endParaRPr lang="uk-UA" sz="23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5E69CD5-F50E-420F-9A83-D5B123D34C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680" y="1"/>
            <a:ext cx="1018032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00BCCCC-424C-4C06-82BC-164A0A0315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37" y="719855"/>
            <a:ext cx="9740369" cy="4372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853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5E69CD5-F50E-420F-9A83-D5B123D34C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680" y="0"/>
            <a:ext cx="1018032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7DC7822-3B6B-405C-B750-88088368BA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633" y="697019"/>
            <a:ext cx="9217461" cy="4579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743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5E69CD5-F50E-420F-9A83-D5B123D34C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680" y="1"/>
            <a:ext cx="1018032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FAC3691-2E90-43DC-8411-87C9A5549D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264" y="552201"/>
            <a:ext cx="9358324" cy="4523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784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5E69CD5-F50E-420F-9A83-D5B123D34C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680" y="1"/>
            <a:ext cx="1018032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3EE2CD5-37B4-42D6-A144-2D82B31B30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359" y="595719"/>
            <a:ext cx="9281964" cy="482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862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45E8D2A-F9F4-4480-8EBC-A176D57F94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680" y="1"/>
            <a:ext cx="10180320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D0D330B-5B49-4DDD-BD3C-E5753A421A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639" y="151503"/>
            <a:ext cx="8519898" cy="5174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4413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091FCDD-46D7-460C-A4D6-02019FF61C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680" y="1"/>
            <a:ext cx="10180320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9778A5E-E5C6-453F-A10D-7E4BA47627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678" y="514098"/>
            <a:ext cx="9403134" cy="4726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9087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FFE0463-5B35-4989-87D7-7EEFC3C7A1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680" y="1"/>
            <a:ext cx="10180320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9D8A9EA-E3CF-4BBE-898E-CEF9DD1BAF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781" y="529338"/>
            <a:ext cx="9418820" cy="4740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8340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022EA4D-CF82-4F34-B69F-41FEC71A0F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680" y="1"/>
            <a:ext cx="10180320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6BBCA18-AD31-427B-85DD-6556C7A462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506" y="921802"/>
            <a:ext cx="9513154" cy="4017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8854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BD36C18-1E45-4DCD-8A69-2578266D8F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680" y="1"/>
            <a:ext cx="10180320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309143D-4862-415E-87D4-F29EF1B490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987" y="541905"/>
            <a:ext cx="9139531" cy="4674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066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52EA623-6210-4013-B72B-312CF281B7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680" y="0"/>
            <a:ext cx="1018032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8E14907-95E0-49E8-A4FE-CE2BDA65564F}"/>
              </a:ext>
            </a:extLst>
          </p:cNvPr>
          <p:cNvSpPr txBox="1"/>
          <p:nvPr/>
        </p:nvSpPr>
        <p:spPr>
          <a:xfrm>
            <a:off x="591670" y="1147482"/>
            <a:ext cx="8812306" cy="33701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uk-UA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18.  </a:t>
            </a:r>
            <a:r>
              <a:rPr lang="uk-UA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Інші побажання щодо покращення якості освітнього процесу та вдосконалення даної освітньої програми </a:t>
            </a:r>
            <a:endParaRPr lang="uk-UA" b="0" i="0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pPr algn="l">
              <a:lnSpc>
                <a:spcPct val="150000"/>
              </a:lnSpc>
            </a:pPr>
            <a:r>
              <a:rPr lang="uk-UA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Збільшення кількості лекційних і практичних годин</a:t>
            </a:r>
          </a:p>
          <a:p>
            <a:pPr algn="l">
              <a:lnSpc>
                <a:spcPct val="150000"/>
              </a:lnSpc>
            </a:pPr>
            <a:r>
              <a:rPr lang="uk-UA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-</a:t>
            </a:r>
          </a:p>
          <a:p>
            <a:pPr algn="l">
              <a:lnSpc>
                <a:spcPct val="150000"/>
              </a:lnSpc>
            </a:pPr>
            <a:r>
              <a:rPr lang="uk-UA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Більше уваги приділяти юридичним аспектам державної служби</a:t>
            </a:r>
          </a:p>
          <a:p>
            <a:pPr algn="l">
              <a:lnSpc>
                <a:spcPct val="150000"/>
              </a:lnSpc>
            </a:pPr>
            <a:r>
              <a:rPr lang="uk-UA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Поглибити співпрацю зі </a:t>
            </a:r>
            <a:r>
              <a:rPr lang="uk-UA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стейкхолдерами</a:t>
            </a:r>
            <a:r>
              <a:rPr lang="uk-UA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в рамках виконання дипломних робіт</a:t>
            </a:r>
          </a:p>
          <a:p>
            <a:pPr algn="l">
              <a:lnSpc>
                <a:spcPct val="150000"/>
              </a:lnSpc>
            </a:pPr>
            <a:r>
              <a:rPr lang="uk-UA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Продовжувати і розширювати співпрацю</a:t>
            </a:r>
          </a:p>
          <a:p>
            <a:pPr algn="l">
              <a:lnSpc>
                <a:spcPct val="150000"/>
              </a:lnSpc>
            </a:pPr>
            <a:r>
              <a:rPr lang="uk-UA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Більша орієнтація на правові аспекти державної служби</a:t>
            </a:r>
          </a:p>
        </p:txBody>
      </p:sp>
    </p:spTree>
    <p:extLst>
      <p:ext uri="{BB962C8B-B14F-4D97-AF65-F5344CB8AC3E}">
        <p14:creationId xmlns:p14="http://schemas.microsoft.com/office/powerpoint/2010/main" val="20988776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5E69CD5-F50E-420F-9A83-D5B123D34C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680" y="1"/>
            <a:ext cx="1018032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0A1D91A-3FD0-40C7-A0D1-001D357751DD}"/>
              </a:ext>
            </a:extLst>
          </p:cNvPr>
          <p:cNvSpPr txBox="1"/>
          <p:nvPr/>
        </p:nvSpPr>
        <p:spPr>
          <a:xfrm>
            <a:off x="853440" y="976087"/>
            <a:ext cx="60960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b="1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ru-RU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i="0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Вкажіть</a:t>
            </a:r>
            <a:r>
              <a:rPr lang="ru-RU" b="1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будь-ласка, </a:t>
            </a:r>
            <a:r>
              <a:rPr lang="ru-RU" b="1" i="0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назву</a:t>
            </a:r>
            <a:r>
              <a:rPr lang="ru-RU" b="1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0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b="1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/ установи, яку Ви </a:t>
            </a:r>
            <a:r>
              <a:rPr lang="ru-RU" b="1" i="0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представляєте</a:t>
            </a:r>
            <a:r>
              <a:rPr lang="ru-RU" b="1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0" i="1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(за </a:t>
            </a:r>
            <a:r>
              <a:rPr lang="ru-RU" b="0" i="1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бажанням</a:t>
            </a:r>
            <a:r>
              <a:rPr lang="ru-RU" b="0" i="1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b="0" i="0" dirty="0">
              <a:solidFill>
                <a:srgbClr val="202124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учасники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опитування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виявили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бажання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зберігати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анонімність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проходженні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опитування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aa-E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4247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C73287A-B8E0-42A8-BE9D-7C2A6FDEF3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680" y="0"/>
            <a:ext cx="1018032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CB25105-28E4-4361-85E7-69170580544C}"/>
              </a:ext>
            </a:extLst>
          </p:cNvPr>
          <p:cNvSpPr txBox="1"/>
          <p:nvPr/>
        </p:nvSpPr>
        <p:spPr>
          <a:xfrm>
            <a:off x="726141" y="2061883"/>
            <a:ext cx="9377083" cy="1673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200000"/>
              </a:lnSpc>
            </a:pPr>
            <a:r>
              <a:rPr lang="ru-RU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19. Для </a:t>
            </a:r>
            <a:r>
              <a:rPr lang="ru-RU" b="1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зворотного</a:t>
            </a:r>
            <a:r>
              <a:rPr lang="ru-RU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1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зв'язку</a:t>
            </a:r>
            <a:r>
              <a:rPr lang="ru-RU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1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вкажіть</a:t>
            </a:r>
            <a:r>
              <a:rPr lang="ru-RU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, будь ласка, </a:t>
            </a:r>
            <a:r>
              <a:rPr lang="ru-RU" b="1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Ваші</a:t>
            </a:r>
            <a:r>
              <a:rPr lang="ru-RU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1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контактні</a:t>
            </a:r>
            <a:r>
              <a:rPr lang="ru-RU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1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дані</a:t>
            </a:r>
            <a:r>
              <a:rPr lang="ru-RU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 </a:t>
            </a:r>
            <a:r>
              <a:rPr lang="ru-RU" b="0" i="1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(за </a:t>
            </a:r>
            <a:r>
              <a:rPr lang="ru-RU" b="0" i="1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бажанням</a:t>
            </a:r>
            <a:r>
              <a:rPr lang="ru-RU" b="0" i="1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)</a:t>
            </a:r>
            <a:endParaRPr lang="ru-RU" b="0" i="0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pPr algn="l">
              <a:lnSpc>
                <a:spcPct val="200000"/>
              </a:lnSpc>
            </a:pPr>
            <a:endParaRPr lang="ru-RU" b="0" i="0" dirty="0">
              <a:solidFill>
                <a:srgbClr val="202124"/>
              </a:solidFill>
              <a:effectLst/>
              <a:latin typeface="Roboto" panose="02000000000000000000" pitchFamily="2" charset="0"/>
            </a:endParaRPr>
          </a:p>
          <a:p>
            <a:pPr algn="l">
              <a:lnSpc>
                <a:spcPct val="200000"/>
              </a:lnSpc>
            </a:pPr>
            <a:r>
              <a:rPr lang="ru-RU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На </a:t>
            </a:r>
            <a:r>
              <a:rPr lang="ru-RU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це</a:t>
            </a:r>
            <a:r>
              <a:rPr lang="ru-RU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запитання</a:t>
            </a:r>
            <a:r>
              <a:rPr lang="ru-RU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немає</a:t>
            </a:r>
            <a:r>
              <a:rPr lang="ru-RU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відповідей</a:t>
            </a:r>
            <a:r>
              <a:rPr lang="ru-RU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368971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F146062-0445-4AD8-AE13-83989AB3A6A6}"/>
              </a:ext>
            </a:extLst>
          </p:cNvPr>
          <p:cNvSpPr txBox="1"/>
          <p:nvPr/>
        </p:nvSpPr>
        <p:spPr>
          <a:xfrm>
            <a:off x="780598" y="2697529"/>
            <a:ext cx="683475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6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Дякуємо за увагу!</a:t>
            </a:r>
            <a:endParaRPr lang="uk-UA" sz="5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Google Shape;66;p15"/>
          <p:cNvSpPr txBox="1">
            <a:spLocks noGrp="1"/>
          </p:cNvSpPr>
          <p:nvPr>
            <p:ph type="title"/>
          </p:nvPr>
        </p:nvSpPr>
        <p:spPr>
          <a:xfrm>
            <a:off x="283029" y="4941108"/>
            <a:ext cx="7959634" cy="926929"/>
          </a:xfrm>
          <a:prstGeom prst="rect">
            <a:avLst/>
          </a:prstGeom>
        </p:spPr>
        <p:txBody>
          <a:bodyPr spcFirstLastPara="1" vert="horz" wrap="square" lIns="35508" tIns="35508" rIns="35508" bIns="35508" rtlCol="0" anchor="t" anchorCtr="0">
            <a:noAutofit/>
          </a:bodyPr>
          <a:lstStyle/>
          <a:p>
            <a:pPr>
              <a:lnSpc>
                <a:spcPct val="100000"/>
              </a:lnSpc>
            </a:pP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менеджменту та </a:t>
            </a:r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адміністрування</a:t>
            </a:r>
            <a:b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Національний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університет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Чернігівська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політехніка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21426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5E69CD5-F50E-420F-9A83-D5B123D34C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680" y="1"/>
            <a:ext cx="10180320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2E9360E-E709-43E9-95D3-F74D7F1263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642" y="876079"/>
            <a:ext cx="9294925" cy="4135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317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5E69CD5-F50E-420F-9A83-D5B123D34C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680" y="1"/>
            <a:ext cx="1018032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A62229B-22BB-42CE-B019-83100D9D84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1" y="1013011"/>
            <a:ext cx="9009102" cy="4229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274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5E69CD5-F50E-420F-9A83-D5B123D34C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680" y="1"/>
            <a:ext cx="1018032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0E5AF90-C343-41A2-B5C6-271942897C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5291"/>
            <a:ext cx="9477796" cy="4359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871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5E69CD5-F50E-420F-9A83-D5B123D34C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680" y="1"/>
            <a:ext cx="1018032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D100E3A-5246-41AA-9B4C-A4B40F3CEC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37" y="868458"/>
            <a:ext cx="9384841" cy="3981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093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5E69CD5-F50E-420F-9A83-D5B123D34C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680" y="1"/>
            <a:ext cx="1018032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3D2AAB2-EB8F-4019-B5E6-618CE7DD8B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00100"/>
            <a:ext cx="9640306" cy="4157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708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5E69CD5-F50E-420F-9A83-D5B123D34C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680" y="1"/>
            <a:ext cx="1018032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07EA502-05B8-40A1-8DAC-3A2D123BF5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6807"/>
            <a:ext cx="9752657" cy="4483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844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5E69CD5-F50E-420F-9A83-D5B123D34C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680" y="1"/>
            <a:ext cx="10180320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6662D67-36FB-4C92-A1DB-0C2785A066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230" y="605546"/>
            <a:ext cx="9530442" cy="4567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167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EDD01B8-816B-49B7-8C81-03AB51D87C54}">
  <ds:schemaRefs>
    <ds:schemaRef ds:uri="http://www.w3.org/XML/1998/namespace"/>
    <ds:schemaRef ds:uri="http://schemas.openxmlformats.org/package/2006/metadata/core-properties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a4f35948-e619-41b3-aa29-22878b09cfd2"/>
    <ds:schemaRef ds:uri="http://purl.org/dc/terms/"/>
    <ds:schemaRef ds:uri="40262f94-9f35-4ac3-9a90-690165a166b7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6253D857-4181-4777-8893-6E45A690F9F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024FD56-CE1B-42FC-9E83-BFBF160724C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462</TotalTime>
  <Words>161</Words>
  <Application>Microsoft Office PowerPoint</Application>
  <PresentationFormat>Широкий екран</PresentationFormat>
  <Paragraphs>18</Paragraphs>
  <Slides>21</Slides>
  <Notes>2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Roboto</vt:lpstr>
      <vt:lpstr>Times New Roman</vt:lpstr>
      <vt:lpstr>Тема Office</vt:lpstr>
      <vt:lpstr>Кафедра менеджменту та адміністрування Національний університет «Чернігівська політехніка»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Кафедра менеджменту та адміністрування Національний університет «Чернігівська політехніка»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5.  ОСОБЛИВОСТІ ПОБУДОВИ СИСТЕМ МЕНЕДЖМЕНТУ ПІДПРИЄМСТВ ЗА ВНУТРІШНЬОЇ, «НЕЗАЛЕЖНОЇ» ТА ЗОВНІШНЬОЇ СХЕМ ВЕНЧУРНОГО ФІНАНСУВАННЯ</dc:title>
  <dc:creator>Пользователь Windows</dc:creator>
  <cp:lastModifiedBy>olhamrudenko@gmail.com</cp:lastModifiedBy>
  <cp:revision>48</cp:revision>
  <dcterms:created xsi:type="dcterms:W3CDTF">2018-09-30T09:53:17Z</dcterms:created>
  <dcterms:modified xsi:type="dcterms:W3CDTF">2024-11-06T19:04:21Z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74062900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