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55"/>
  </p:notesMasterIdLst>
  <p:handoutMasterIdLst>
    <p:handoutMasterId r:id="rId56"/>
  </p:handoutMasterIdLst>
  <p:sldIdLst>
    <p:sldId id="257" r:id="rId5"/>
    <p:sldId id="360" r:id="rId6"/>
    <p:sldId id="361" r:id="rId7"/>
    <p:sldId id="362" r:id="rId8"/>
    <p:sldId id="365" r:id="rId9"/>
    <p:sldId id="364" r:id="rId10"/>
    <p:sldId id="366" r:id="rId11"/>
    <p:sldId id="363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359" r:id="rId54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43" autoAdjust="0"/>
  </p:normalViewPr>
  <p:slideViewPr>
    <p:cSldViewPr snapToGrid="0" showGuides="1">
      <p:cViewPr varScale="1">
        <p:scale>
          <a:sx n="85" d="100"/>
          <a:sy n="85" d="100"/>
        </p:scale>
        <p:origin x="5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06.11.2024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fc528f49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fc528f49_1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424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fc528f49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fc528f49_1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654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784F9-395B-4E86-83CC-EFA09D018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AC2B2C1-50D0-41DC-A5DD-BAE2F8A4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AA7142-417A-47DD-8247-02A10633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CFACC6-3572-4EF5-A876-79C1E0C2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799C69-6EEE-41A1-9EF5-2277B41E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25074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99C90-9FBE-43A3-89EF-AA1FE5DD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CB6B2E-938F-437F-9446-9E37DDB4B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16D8FF-2532-471B-A5D3-DE07505B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484D72-83A9-4748-A0E0-D5DC0D87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6EC79-B4AA-4B91-A648-0AFD5475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1462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D665856-E82C-4CF9-8FD7-5BC8B16CB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645D94-2829-4446-8D81-CE0730295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F53F60-C353-4DA1-995F-A1F99D99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366049-C354-4768-ABD5-C9F13E60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199970-E0D8-4EDA-8693-4CF1AC51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25731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>
  <p:cSld name="Mai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4249E2-E0C7-4D17-BCE3-4130AEBD5F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8" r="610"/>
          <a:stretch/>
        </p:blipFill>
        <p:spPr>
          <a:xfrm>
            <a:off x="0" y="1"/>
            <a:ext cx="12192000" cy="6864097"/>
          </a:xfrm>
          <a:prstGeom prst="rect">
            <a:avLst/>
          </a:prstGeom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10590" y="2400841"/>
            <a:ext cx="6143551" cy="1318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84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1010590" y="3719008"/>
            <a:ext cx="6143549" cy="544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3"/>
          </p:nvPr>
        </p:nvSpPr>
        <p:spPr>
          <a:xfrm>
            <a:off x="1768890" y="4921454"/>
            <a:ext cx="2092050" cy="6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33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A0778-86D2-4AD7-9ED7-A085D2F6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B87047-769A-4BF7-A37D-4BB878D6D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27DE71-4718-478D-BAE1-7E8CFD4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5CB85C-BD18-413B-A7BD-B239CD74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2CC5C1-804E-4437-BD7C-ABC3068A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76951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2ACC3-A9C1-4CF9-919C-BF2AB846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6E1443-31CC-44B7-87E1-C24616FAD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91F747-11BF-44F0-AAE3-0654716B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58F9E8-0300-4311-8BDD-9E4FAB9A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32CDD6-D1FA-4928-A807-7B2BB91E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82703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27D5B-742C-48A6-A8F4-F690B908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E8A820-9672-431A-9E15-AD95F7EA3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21116A1-777A-457E-9E8D-A88FB520A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EB8491F-207C-4E17-9815-5930E728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73073B2-8504-4895-B261-4F23B995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7D1B12F-825A-4296-B948-3E7DF380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084662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975EB-D4E0-4836-B16A-11B64702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3385FB-DED5-4EAF-B252-44900B69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B87B96-01B5-4032-80AA-79DB8170A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5F4C20C-3410-4357-A4EA-4876F82E9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A921704-36D1-4C1F-910A-3B4C9C4FE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A57F6D2-9DD7-4E7F-8E91-112C7FC2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A623CD6-C4D3-4C22-A176-F3F32AAC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7D51786-F193-48AE-8395-1EB7FFF5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76644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D71DA-A22F-4A59-8DDA-786E7B76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1B0013D-214A-41A2-9434-C32C6FD3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A8E9A04-2F04-4BE6-8CFB-12BAB6FF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EE24CA2-82DB-45AE-969E-45C3889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30055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B46FF6-C78C-4959-A685-EC0FE3C4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CE48BA-66F7-4BF3-8C2E-8A8B85AF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E3E98D-CEE7-4B72-B36D-ACDC9488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2474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6EDDD-A55A-4616-BCCD-72E9AE68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3C5900-C1DF-430E-BFF0-A1F6A32A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BE86A1-FC45-4C49-8F31-87A637D74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9487903-34C1-446F-8D1B-A9FD6737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90AA363-1DAA-43C4-A10C-E6A5B243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66DD8A-EBD8-4BC1-ADA3-B3453EA6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13499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61893-F31A-44E7-A0F1-E498755C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802B7A-9E0F-454C-BBAB-0685E38E7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8FCA92-7AF4-45EB-8123-DC2F6CC93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4B416E-AD5A-4B32-81E2-5AFF7C50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224A83-21A6-4E7F-92C5-A549EAF4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F20D70-6CA5-445F-BDE7-8AA7394C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89990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29AD2AF-B976-4E28-9750-6B2793D0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EA2E55-0A02-45A6-9E08-D1E71B94C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CE234B-A0EB-490B-A014-5F18DD49E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B66AAC-9C19-420D-A4EB-73A293DB1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FF846C-EAE6-467B-8749-225257909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50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83029" y="4941108"/>
            <a:ext cx="7959634" cy="926929"/>
          </a:xfrm>
          <a:prstGeom prst="rect">
            <a:avLst/>
          </a:prstGeom>
        </p:spPr>
        <p:txBody>
          <a:bodyPr spcFirstLastPara="1" vert="horz" wrap="square" lIns="35508" tIns="35508" rIns="35508" bIns="35508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менеджменту та адміністрування</a:t>
            </a:r>
            <a:b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«Чернігівська політехніка»</a:t>
            </a:r>
            <a:endParaRPr lang="uk-UA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46062-0445-4AD8-AE13-83989AB3A6A6}"/>
              </a:ext>
            </a:extLst>
          </p:cNvPr>
          <p:cNvSpPr txBox="1"/>
          <p:nvPr/>
        </p:nvSpPr>
        <p:spPr>
          <a:xfrm>
            <a:off x="363711" y="2382559"/>
            <a:ext cx="760258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Результати опитування здобувачів вищої освіти, які навчаються за освітньо-професійною програмою підготовки магістрів «Державна служба» спеціальності 281 «Публічне управління та адміністрування»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" name="Picture 2" descr="Діаграма відповідей у Формах. Назва запитання: 9.  Скільки годин на тиждень продовж семестру (в середньому) Ви витрачаєте на самостійну підготовку до навчальних занять?. Кількість відповідей: 19 відповідей.">
            <a:extLst>
              <a:ext uri="{FF2B5EF4-FFF2-40B4-BE49-F238E27FC236}">
                <a16:creationId xmlns:a16="http://schemas.microsoft.com/office/drawing/2014/main" id="{89236586-F3DC-4F92-B7EF-152FF9D6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9780494" cy="44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7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BE8178-66AF-459C-B999-977569A4E399}"/>
              </a:ext>
            </a:extLst>
          </p:cNvPr>
          <p:cNvSpPr txBox="1"/>
          <p:nvPr/>
        </p:nvSpPr>
        <p:spPr>
          <a:xfrm>
            <a:off x="394448" y="161365"/>
            <a:ext cx="8794376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10</a:t>
            </a:r>
            <a:r>
              <a:rPr lang="uk-UA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  </a:t>
            </a:r>
            <a:r>
              <a:rPr lang="uk-UA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Що можна покращити у навчальному процесі?</a:t>
            </a:r>
          </a:p>
          <a:p>
            <a:pPr algn="l"/>
            <a:endParaRPr lang="uk-UA" sz="16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uk-UA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19 відповідей</a:t>
            </a:r>
            <a:endParaRPr lang="uk-UA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uk-UA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Зменшити кількість контрольних робіт, а більше практичних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Більше годин на англійську мову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Приділяти більше уваги інформаційним технологіям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Все добре організовано.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Практичні аспекти реалізації здобутих знань в професійній діяльності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Все подобається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Все влаштовує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Більше годин англійської мови, ще більше використання інтерактивних, практичних завдань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Живе спілкування в форматі </a:t>
            </a:r>
            <a:r>
              <a:rPr lang="uk-UA" dirty="0" err="1">
                <a:solidFill>
                  <a:srgbClr val="202124"/>
                </a:solidFill>
                <a:latin typeface="Roboto" panose="02000000000000000000" pitchFamily="2" charset="0"/>
              </a:rPr>
              <a:t>офлайн</a:t>
            </a:r>
            <a:endParaRPr lang="uk-UA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Все досконало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Організувати навчальний процес тільки </a:t>
            </a:r>
            <a:r>
              <a:rPr lang="uk-UA" dirty="0" err="1">
                <a:solidFill>
                  <a:srgbClr val="202124"/>
                </a:solidFill>
                <a:latin typeface="Roboto" panose="02000000000000000000" pitchFamily="2" charset="0"/>
              </a:rPr>
              <a:t>офлайн</a:t>
            </a:r>
            <a:endParaRPr lang="uk-UA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Більше долати практичної підготовки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Все на дуже високому рівні, тому покращення може бути тільки в проведенні </a:t>
            </a:r>
            <a:r>
              <a:rPr lang="uk-UA" dirty="0" err="1">
                <a:solidFill>
                  <a:srgbClr val="202124"/>
                </a:solidFill>
                <a:latin typeface="Roboto" panose="02000000000000000000" pitchFamily="2" charset="0"/>
              </a:rPr>
              <a:t>офлайн</a:t>
            </a: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 навчання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Проводити заняття </a:t>
            </a:r>
            <a:r>
              <a:rPr lang="uk-UA" dirty="0" err="1">
                <a:solidFill>
                  <a:srgbClr val="202124"/>
                </a:solidFill>
                <a:latin typeface="Roboto" panose="02000000000000000000" pitchFamily="2" charset="0"/>
              </a:rPr>
              <a:t>офлайн</a:t>
            </a:r>
            <a:endParaRPr lang="uk-UA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Покращення не потребує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навчаюся на першому курсі, поки що все влаштовує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Нічого, все чудово</a:t>
            </a:r>
          </a:p>
        </p:txBody>
      </p:sp>
    </p:spTree>
    <p:extLst>
      <p:ext uri="{BB962C8B-B14F-4D97-AF65-F5344CB8AC3E}">
        <p14:creationId xmlns:p14="http://schemas.microsoft.com/office/powerpoint/2010/main" val="170566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0242" name="Picture 2" descr="Діаграма відповідей у Формах. Назва запитання: 11.  Чи відчували Ви  необ’єктивне ставлення до себе з боку Викладачів під час оцінювання результатів освітнього процесу?. Кількість відповідей: 19 відповідей.">
            <a:extLst>
              <a:ext uri="{FF2B5EF4-FFF2-40B4-BE49-F238E27FC236}">
                <a16:creationId xmlns:a16="http://schemas.microsoft.com/office/drawing/2014/main" id="{A43DEC53-D470-4E83-94EF-1A1E66434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9566882" cy="433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7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1266" name="Picture 2" descr="Діаграма відповідей у Формах. Назва запитання: 12.  Чи були у Вас складнощі у спілкуванні з викладачами у процесі підготовки, здачі іспитів/заліків?. Кількість відповідей: 19 відповідей.">
            <a:extLst>
              <a:ext uri="{FF2B5EF4-FFF2-40B4-BE49-F238E27FC236}">
                <a16:creationId xmlns:a16="http://schemas.microsoft.com/office/drawing/2014/main" id="{77A0CDC1-398F-48E7-959B-DA0F32E7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9439835" cy="4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8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2290" name="Picture 2" descr="Діаграма відповідей у Формах. Назва запитання: 13.  Чи знаєте Ви куди можна звернутися для вирішення конфліктних ситуацій?. Кількість відповідей: 19 відповідей.">
            <a:extLst>
              <a:ext uri="{FF2B5EF4-FFF2-40B4-BE49-F238E27FC236}">
                <a16:creationId xmlns:a16="http://schemas.microsoft.com/office/drawing/2014/main" id="{35392C60-4A27-4AD2-A051-C85B73D77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773665" cy="41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1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3314" name="Picture 2" descr="Діаграма відповідей у Формах. Назва запитання: 14. Яким способом відбувалася комунікація з викладачами протягом семестру?&#10;(зазначте усі варіанти). Кількість відповідей: 19 відповідей.">
            <a:extLst>
              <a:ext uri="{FF2B5EF4-FFF2-40B4-BE49-F238E27FC236}">
                <a16:creationId xmlns:a16="http://schemas.microsoft.com/office/drawing/2014/main" id="{C11EFA3F-2FDB-4159-B62A-CAFC1664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9616743" cy="48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9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D900EC-D632-4A0D-A6AF-95AC97C6AC36}"/>
              </a:ext>
            </a:extLst>
          </p:cNvPr>
          <p:cNvSpPr txBox="1"/>
          <p:nvPr/>
        </p:nvSpPr>
        <p:spPr>
          <a:xfrm>
            <a:off x="1402336" y="474345"/>
            <a:ext cx="801957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15. Що доцільно було б зробити у процесі покращення комунікацій між викладачами та здобувачами вищої освіти на Вашу думку?</a:t>
            </a:r>
          </a:p>
          <a:p>
            <a:r>
              <a:rPr lang="uk-UA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19 відповідей</a:t>
            </a:r>
            <a:endParaRPr lang="uk-UA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uk-UA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Все влаштовує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Все влаштовує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Створення спільних груп в соціальних мережах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комунікація влаштовує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Більше </a:t>
            </a:r>
            <a:r>
              <a:rPr lang="uk-UA" dirty="0" err="1">
                <a:solidFill>
                  <a:srgbClr val="202124"/>
                </a:solidFill>
                <a:latin typeface="Roboto" panose="02000000000000000000" pitchFamily="2" charset="0"/>
              </a:rPr>
              <a:t>оффлайн</a:t>
            </a:r>
            <a:endParaRPr lang="uk-UA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Рівень комунікацій задовольняє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Все проходить на високому рівні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Вважаю побудовану наразі комунікацію ефективною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Комунікація з викладачами на високому рівні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Організувати більше занять </a:t>
            </a:r>
            <a:r>
              <a:rPr lang="uk-UA" dirty="0" err="1">
                <a:solidFill>
                  <a:srgbClr val="202124"/>
                </a:solidFill>
                <a:latin typeface="Roboto" panose="02000000000000000000" pitchFamily="2" charset="0"/>
              </a:rPr>
              <a:t>офлайн</a:t>
            </a:r>
            <a:endParaRPr lang="uk-UA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Не має пропозиції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Все добре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комунікація на достатньому рівні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Працювати </a:t>
            </a:r>
            <a:r>
              <a:rPr lang="uk-UA" dirty="0" err="1">
                <a:solidFill>
                  <a:srgbClr val="202124"/>
                </a:solidFill>
                <a:latin typeface="Roboto" panose="02000000000000000000" pitchFamily="2" charset="0"/>
              </a:rPr>
              <a:t>офлайн</a:t>
            </a:r>
            <a:endParaRPr lang="uk-UA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algn="l"/>
            <a:endParaRPr lang="uk-UA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9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4338" name="Picture 2" descr="Діаграма відповідей у Формах. Назва запитання: 16.  Чи використовують викладачі сучасні та цікаві методи навчання?. Кількість відповідей: 19 відповідей.">
            <a:extLst>
              <a:ext uri="{FF2B5EF4-FFF2-40B4-BE49-F238E27FC236}">
                <a16:creationId xmlns:a16="http://schemas.microsoft.com/office/drawing/2014/main" id="{AE42C38F-791D-4D0D-8E83-5640AD0F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390105" cy="395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51333-4073-4FAC-B647-20926A7A6A20}"/>
              </a:ext>
            </a:extLst>
          </p:cNvPr>
          <p:cNvSpPr txBox="1"/>
          <p:nvPr/>
        </p:nvSpPr>
        <p:spPr>
          <a:xfrm>
            <a:off x="116541" y="233606"/>
            <a:ext cx="976256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17.  </a:t>
            </a:r>
            <a:r>
              <a:rPr lang="uk-UA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Які дисципліни у поточному семестрі для Вас були найскладнішими для вивчення?</a:t>
            </a:r>
          </a:p>
          <a:p>
            <a:pPr algn="l"/>
            <a:r>
              <a:rPr lang="uk-UA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19 відповідей</a:t>
            </a:r>
          </a:p>
          <a:p>
            <a:pPr algn="l"/>
            <a:r>
              <a:rPr lang="uk-UA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uk-UA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Іноземна мова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Академічна англійська мова, публічна політика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Академічна англійська мова, Статистичні методи в публічному управлінні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Дисципліни нові, і всі були цікаві та дещо складними для вивчення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Ніякі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Важко відповісти. Більшість була складними на початковому етапі, але згодом ставало легше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Інформаційна політика та електронне врядування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Всі дисципліни в міру складні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Електронне врядування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Англійська мова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Не було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Інституційне забезпечення публічної влади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Цивільний захист та охорона праці в галузі, Економічна політика та фінансовий менеджмент в публічному управлінні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Не було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2124"/>
                </a:solidFill>
                <a:latin typeface="Roboto" panose="02000000000000000000" pitchFamily="2" charset="0"/>
              </a:rPr>
              <a:t>іноземна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202124"/>
                </a:solidFill>
                <a:latin typeface="Roboto" panose="02000000000000000000" pitchFamily="2" charset="0"/>
              </a:rPr>
              <a:t>Англ.мова</a:t>
            </a:r>
            <a:endParaRPr lang="uk-UA" dirty="0">
              <a:solidFill>
                <a:srgbClr val="202124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2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5362" name="Picture 2" descr="Діаграма відповідей у Формах. Назва запитання: 18.  Що в цих дисциплінах, на Вашу думку, можна змінити? (зазначте усі бажані варіанти). Кількість відповідей: 19 відповідей.">
            <a:extLst>
              <a:ext uri="{FF2B5EF4-FFF2-40B4-BE49-F238E27FC236}">
                <a16:creationId xmlns:a16="http://schemas.microsoft.com/office/drawing/2014/main" id="{E11DB00A-10A1-4391-A4C3-BDBE00C2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8" y="557119"/>
            <a:ext cx="9558032" cy="45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7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026" name="Picture 2" descr="Діаграма відповідей у Формах. Назва запитання: 1. Чому Ви обрали дану освітню програму? (зазначте усі бажані варіанти). Кількість відповідей: 19 відповідей.">
            <a:extLst>
              <a:ext uri="{FF2B5EF4-FFF2-40B4-BE49-F238E27FC236}">
                <a16:creationId xmlns:a16="http://schemas.microsoft.com/office/drawing/2014/main" id="{3FA4BBDA-A0C0-46DA-936A-26D39F9D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1" y="503332"/>
            <a:ext cx="9538446" cy="453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DA1245-B2D9-4FB2-8C67-157F4CF28C9F}"/>
              </a:ext>
            </a:extLst>
          </p:cNvPr>
          <p:cNvSpPr txBox="1"/>
          <p:nvPr/>
        </p:nvSpPr>
        <p:spPr>
          <a:xfrm>
            <a:off x="170328" y="251012"/>
            <a:ext cx="965499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19.  </a:t>
            </a:r>
            <a:r>
              <a:rPr lang="uk-UA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Вкажіть три дисципліни серед вивчених, які, на Вашу думку, є найбільш важливими з точки зору Вашого професійного зростання</a:t>
            </a:r>
          </a:p>
          <a:p>
            <a:pPr algn="l"/>
            <a:r>
              <a:rPr lang="uk-UA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19 відповідей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Менеджмент публічної влади, Інформаційна політика, Соціальна та гуманітарна політика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управління змінами, статистичні методи, інформаційна політика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Академічна англійська мова, публічна політика, стратегічне управління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Технологія публічного адміністрування, Менеджмент публічної влади, Інформаційна політика та електронне врядування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Регіональна політика, соціальна та гуманітарна політика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Англійська мова, інформаційні технології, проектний підхід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Технології публічного адміністрування, Міжнародний менеджмент, Проектний підхід в публічному управлінні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Регіональна політика та місцеве самоврядування, Інституційне забезпечення публічної влади, іноземна мова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Проектний підхід в публічному управлінні, соціальна та гуманітарна політика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Регіональна політика Проектний менеджмент англійська мова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Проектний підхід в публічному управлінні, регіональна політика та місцеве самоврядування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Проектний підхід в </a:t>
            </a:r>
            <a:r>
              <a:rPr lang="uk-UA" sz="1400" dirty="0" err="1">
                <a:solidFill>
                  <a:srgbClr val="202124"/>
                </a:solidFill>
                <a:latin typeface="Roboto" panose="02000000000000000000" pitchFamily="2" charset="0"/>
              </a:rPr>
              <a:t>пуб.упр</a:t>
            </a: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., Регіональна політика та місцеве самоврядування, Інституціональне забезпечення </a:t>
            </a:r>
            <a:r>
              <a:rPr lang="uk-UA" sz="1400" dirty="0" err="1">
                <a:solidFill>
                  <a:srgbClr val="202124"/>
                </a:solidFill>
                <a:latin typeface="Roboto" panose="02000000000000000000" pitchFamily="2" charset="0"/>
              </a:rPr>
              <a:t>публ</a:t>
            </a: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 влади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Статистичні методи в публічному управлінні, проектний підхід в публічному управлінні, управління змінами та впровадженням інновацій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Менеджмент публічної влади, Проектний підхід в публічному управлінні, Управління змінами та впровадженням інновацій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Всі важливі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Інституціональне забезпечення публічної влади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202124"/>
                </a:solidFill>
                <a:latin typeface="Roboto" panose="02000000000000000000" pitchFamily="2" charset="0"/>
              </a:rPr>
              <a:t>Стратегічне управління. Системний підхід в публічному управлінні. Інформаційна політика.</a:t>
            </a:r>
          </a:p>
        </p:txBody>
      </p:sp>
    </p:spTree>
    <p:extLst>
      <p:ext uri="{BB962C8B-B14F-4D97-AF65-F5344CB8AC3E}">
        <p14:creationId xmlns:p14="http://schemas.microsoft.com/office/powerpoint/2010/main" val="1070559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6386" name="Picture 2" descr="Діаграма відповідей у Формах. Назва запитання: 20.  Чи вважаєте Ви за необхідність введення до даної освітньої програми дисциплін, що викладаються англійською мовою?. Кількість відповідей: 19 відповідей.">
            <a:extLst>
              <a:ext uri="{FF2B5EF4-FFF2-40B4-BE49-F238E27FC236}">
                <a16:creationId xmlns:a16="http://schemas.microsoft.com/office/drawing/2014/main" id="{8B648524-A33E-44E0-82C0-81267BED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6"/>
            <a:ext cx="9665717" cy="4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1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7410" name="Picture 2" descr="Діаграма відповідей у Формах. Назва запитання: 21.  Чи отримуєте Ви під час навчання необхідні знання та навички для проходження практики?. Кількість відповідей: 19 відповідей.">
            <a:extLst>
              <a:ext uri="{FF2B5EF4-FFF2-40B4-BE49-F238E27FC236}">
                <a16:creationId xmlns:a16="http://schemas.microsoft.com/office/drawing/2014/main" id="{FEA5E03B-550E-4096-A04C-7736961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9705252" cy="44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62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4" y="87087"/>
            <a:ext cx="10319656" cy="6858000"/>
          </a:xfrm>
          <a:prstGeom prst="rect">
            <a:avLst/>
          </a:prstGeom>
        </p:spPr>
      </p:pic>
      <p:pic>
        <p:nvPicPr>
          <p:cNvPr id="18434" name="Picture 2" descr="Діаграма відповідей у Формах. Назва запитання: 22.  Чи зрозумілі Вам правила прийому на освітню програму?. Кількість відповідей: 19 відповідей.">
            <a:extLst>
              <a:ext uri="{FF2B5EF4-FFF2-40B4-BE49-F238E27FC236}">
                <a16:creationId xmlns:a16="http://schemas.microsoft.com/office/drawing/2014/main" id="{08B44416-D1CF-4D31-8BDA-1E30B6C8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646024" cy="40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12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9458" name="Picture 2" descr="Діаграма відповідей у Формах. Назва запитання: 23. Чи зрозумілою для Вас була система оцінювання знань по всім дисциплінам (поточні оцінки, підсумкова оцінка, оцінювання курсової роботи та РГР)?. Кількість відповідей: 19 відповідей.">
            <a:extLst>
              <a:ext uri="{FF2B5EF4-FFF2-40B4-BE49-F238E27FC236}">
                <a16:creationId xmlns:a16="http://schemas.microsoft.com/office/drawing/2014/main" id="{4CD51925-6446-4861-A9FA-C6C6B9793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9601200" cy="435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41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0482" name="Picture 2" descr="Діаграма відповідей у Формах. Назва запитання: 24.  У який спосіб до Вас доноситься інформація про форми контрольних заходів?. Кількість відповідей: 19 відповідей.">
            <a:extLst>
              <a:ext uri="{FF2B5EF4-FFF2-40B4-BE49-F238E27FC236}">
                <a16:creationId xmlns:a16="http://schemas.microsoft.com/office/drawing/2014/main" id="{B5395963-FF5E-44DF-BAC9-201BB43C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6"/>
            <a:ext cx="9539173" cy="45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61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1506" name="Picture 2" descr="Діаграма відповідей у Формах. Назва запитання: 25.  Чи розумієте Ви, що таке індивідуальна освітня траєкторія?. Кількість відповідей: 19 відповідей.">
            <a:extLst>
              <a:ext uri="{FF2B5EF4-FFF2-40B4-BE49-F238E27FC236}">
                <a16:creationId xmlns:a16="http://schemas.microsoft.com/office/drawing/2014/main" id="{636BDAF6-2361-4404-ABFA-57517E47C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517958" cy="40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99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2530" name="Picture 2" descr="Діаграма відповідей у Формах. Назва запитання: 26.  У який спосіб до Вас доноситься інформація про можливість вибору дисциплін?. Кількість відповідей: 19 відповідей.">
            <a:extLst>
              <a:ext uri="{FF2B5EF4-FFF2-40B4-BE49-F238E27FC236}">
                <a16:creationId xmlns:a16="http://schemas.microsoft.com/office/drawing/2014/main" id="{29E64495-7DF0-443F-AB2F-482E9AE34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206753" cy="38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95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3554" name="Picture 2" descr="Діаграма відповідей у Формах. Назва запитання: 27.  Чи є можливість ознайомитися у відкритому доступі з силабусами вибіркових дисциплін?. Кількість відповідей: 19 відповідей.">
            <a:extLst>
              <a:ext uri="{FF2B5EF4-FFF2-40B4-BE49-F238E27FC236}">
                <a16:creationId xmlns:a16="http://schemas.microsoft.com/office/drawing/2014/main" id="{7383650B-237C-4317-B923-488C021C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9566882" cy="433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83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4578" name="Picture 2" descr="Діаграма відповідей у Формах. Назва запитання: 28.  Чи надавали Вам можливість самостійно здійснювати вибір навчальних дисциплін?. Кількість відповідей: 19 відповідей.">
            <a:extLst>
              <a:ext uri="{FF2B5EF4-FFF2-40B4-BE49-F238E27FC236}">
                <a16:creationId xmlns:a16="http://schemas.microsoft.com/office/drawing/2014/main" id="{6BD6A00A-15A4-422A-A79C-BA4644338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645813" cy="40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1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4" y="0"/>
            <a:ext cx="10319656" cy="6858000"/>
          </a:xfrm>
          <a:prstGeom prst="rect">
            <a:avLst/>
          </a:prstGeom>
        </p:spPr>
      </p:pic>
      <p:pic>
        <p:nvPicPr>
          <p:cNvPr id="3" name="Picture 2" descr="Діаграма відповідей у Формах. Назва запитання: 2.  Наскільки Вам подобається обрана спеціальність?. Кількість відповідей: 19 відповідей.">
            <a:extLst>
              <a:ext uri="{FF2B5EF4-FFF2-40B4-BE49-F238E27FC236}">
                <a16:creationId xmlns:a16="http://schemas.microsoft.com/office/drawing/2014/main" id="{5BF82033-C85D-4652-9912-CE7E1006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502588" cy="39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5602" name="Picture 2" descr="Діаграма відповідей у Формах. Назва запитання: 29.  Чи достатній перелік вибіркових дисциплін пропонується для задоволення Ваших освітніх інтересів та розвитку професійних навичок? . Кількість відповідей: 19 відповідей.">
            <a:extLst>
              <a:ext uri="{FF2B5EF4-FFF2-40B4-BE49-F238E27FC236}">
                <a16:creationId xmlns:a16="http://schemas.microsoft.com/office/drawing/2014/main" id="{5D21CC15-44AE-4045-98E2-9C379824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9626183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20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6626" name="Picture 2" descr="Діаграма відповідей у Формах. Назва запитання: 30.  Чи знаєте Ви що таке дисципліни soft skills?. Кількість відповідей: 19 відповідей.">
            <a:extLst>
              <a:ext uri="{FF2B5EF4-FFF2-40B4-BE49-F238E27FC236}">
                <a16:creationId xmlns:a16="http://schemas.microsoft.com/office/drawing/2014/main" id="{7DDD9362-C104-4C9F-9798-4631F9B4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520518" cy="40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40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65CEED-5F2F-4F09-BA36-3F5058F68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45058" name="Picture 2">
            <a:extLst>
              <a:ext uri="{FF2B5EF4-FFF2-40B4-BE49-F238E27FC236}">
                <a16:creationId xmlns:a16="http://schemas.microsoft.com/office/drawing/2014/main" id="{BDBD501D-E6D8-4950-9331-A247B7064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9725020" cy="441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3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E43667-818D-4E95-B939-0AE0BAA49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44034" name="Picture 2" descr="Діаграма відповідей у Формах. Назва запитання: 32.  Чи спостерігали Ви удосконалення даної освітньої програми  за час свого навчання?. Кількість відповідей: 19 відповідей.">
            <a:extLst>
              <a:ext uri="{FF2B5EF4-FFF2-40B4-BE49-F238E27FC236}">
                <a16:creationId xmlns:a16="http://schemas.microsoft.com/office/drawing/2014/main" id="{EE3198B9-DD6E-4F94-96CC-EF4AC760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688430" cy="40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06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8F0D4A-34A1-43D4-9F74-1ADEABB14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43010" name="Picture 2">
            <a:extLst>
              <a:ext uri="{FF2B5EF4-FFF2-40B4-BE49-F238E27FC236}">
                <a16:creationId xmlns:a16="http://schemas.microsoft.com/office/drawing/2014/main" id="{674403A3-4BBE-4222-B53A-9D9F74BF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717741" cy="408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76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C1D2E3-F640-4D02-A98F-8B41C86DE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41986" name="Picture 2" descr="Діаграма відповідей у Формах. Назва запитання: 34.  Чи передбачає процес навчання за даною освітньою програмою участь у наукових дослідженнях, конференціях, семінарах тощо?. Кількість відповідей: 19 відповідей.">
            <a:extLst>
              <a:ext uri="{FF2B5EF4-FFF2-40B4-BE49-F238E27FC236}">
                <a16:creationId xmlns:a16="http://schemas.microsoft.com/office/drawing/2014/main" id="{57069983-2EBD-4E6D-88E5-AC79F842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9626183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21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30738B-C074-450A-9C2B-80818BE56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40962" name="Picture 2" descr="Діаграма відповідей у Формах. Назва запитання: 35.  У яких наукових заходах Ви брали участь під час навчання за даною освітньою програмою?. Кількість відповідей: 19 відповідей.">
            <a:extLst>
              <a:ext uri="{FF2B5EF4-FFF2-40B4-BE49-F238E27FC236}">
                <a16:creationId xmlns:a16="http://schemas.microsoft.com/office/drawing/2014/main" id="{DCDB2CB9-D0DA-4990-A64E-0AA743975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9775502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75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71CE93-4F66-401A-867D-B4E7958B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9938" name="Picture 2" descr="Діаграма відповідей у Формах. Назва запитання: 36.  Чи задовольняє університет Ваші потреби щодо міжнародної діяльності? Якщо «так», у яких саме напрямах?. Кількість відповідей: 19 відповідей.">
            <a:extLst>
              <a:ext uri="{FF2B5EF4-FFF2-40B4-BE49-F238E27FC236}">
                <a16:creationId xmlns:a16="http://schemas.microsoft.com/office/drawing/2014/main" id="{C6B90C74-421A-4462-9BD5-26C08B57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1"/>
            <a:ext cx="9704942" cy="493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310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010BA0-637E-4AEC-BC1D-92BFD0A4F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8914" name="Picture 2" descr="Діаграма відповідей у Формах. Назва запитання: 37.  Чи знайомі Ви з поняттям «академічна доброчесність»?. Кількість відповідей: 19 відповідей.">
            <a:extLst>
              <a:ext uri="{FF2B5EF4-FFF2-40B4-BE49-F238E27FC236}">
                <a16:creationId xmlns:a16="http://schemas.microsoft.com/office/drawing/2014/main" id="{83C7781E-0C2B-4556-872F-998E0A4F3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688430" cy="40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67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CDEE15-3586-4572-B232-E135579B3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7890" name="Picture 2" descr="Діаграма відповідей у Формах. Назва запитання: 38.  З якими проявами академічної недоброчесності Ви зустрічаєтесь в університеті найчастіше?. Кількість відповідей: 19 відповідей.">
            <a:extLst>
              <a:ext uri="{FF2B5EF4-FFF2-40B4-BE49-F238E27FC236}">
                <a16:creationId xmlns:a16="http://schemas.microsoft.com/office/drawing/2014/main" id="{CC55D995-CB85-490D-9489-A5BDB280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6"/>
            <a:ext cx="9705252" cy="44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9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B40CB8-0BEF-45DB-9AAC-454D8430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646024" cy="40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53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0DEECA-07EB-4340-8080-447FEAEB1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6866" name="Picture 2" descr="Діаграма відповідей у Формах. Назва запитання: 39.  Чи існує на Вашу думку потреба у проведенні додаткових заходів для надання інформації про академічну доброчесність?. Кількість відповідей: 19 відповідей.">
            <a:extLst>
              <a:ext uri="{FF2B5EF4-FFF2-40B4-BE49-F238E27FC236}">
                <a16:creationId xmlns:a16="http://schemas.microsoft.com/office/drawing/2014/main" id="{1A364D79-870D-4B15-85BE-5866D4A87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6"/>
            <a:ext cx="9705252" cy="44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25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4286E0-3E38-4C2D-BA8C-5DD932EE9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5842" name="Picture 2" descr="Діаграма відповідей у Формах. Назва запитання: 40.  Як Ви оцінюєте рівень інформаційного супроводу навчального процесу (розклад, робота інституту, кафедри інформаційна підтримка)?. Кількість відповідей: 19 відповідей.">
            <a:extLst>
              <a:ext uri="{FF2B5EF4-FFF2-40B4-BE49-F238E27FC236}">
                <a16:creationId xmlns:a16="http://schemas.microsoft.com/office/drawing/2014/main" id="{DA31D1B3-B129-4D24-A56F-04D188F4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9775502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34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CA2367-37BD-4464-B01A-4AA33598E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4818" name="Picture 2" descr="Діаграма відповідей у Формах. Назва запитання: 41.  Як Ви оцінюєте рівень навчально-методичного забезпечення даної освітньої програми (методичні вказівки, конспекти лекцій, додаткова література тощо)?. Кількість відповідей: 19 відповідей.">
            <a:extLst>
              <a:ext uri="{FF2B5EF4-FFF2-40B4-BE49-F238E27FC236}">
                <a16:creationId xmlns:a16="http://schemas.microsoft.com/office/drawing/2014/main" id="{434C94CA-A04A-4E94-AEA6-376D4F9E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9669662" cy="49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524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48988C-9C4A-40B8-AD5D-569FF39E9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3794" name="Picture 2" descr="Діаграма відповідей у Формах. Назва запитання: 42.  Як Ви оцінюєте рівень матеріально-технічного забезпечення даної освітньої програми (бібліотека, інша інфраструктура, обладнання тощо)?. Кількість відповідей: 19 відповідей.">
            <a:extLst>
              <a:ext uri="{FF2B5EF4-FFF2-40B4-BE49-F238E27FC236}">
                <a16:creationId xmlns:a16="http://schemas.microsoft.com/office/drawing/2014/main" id="{F60C090E-8742-4B66-BB30-35DD29CFB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1"/>
            <a:ext cx="9740223" cy="495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30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8053AB-33DE-45FC-ADBA-0167E6679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2770" name="Picture 2" descr="Діаграма відповідей у Формах. Назва запитання: 43.  Чи знаєте Ви, що таке неформальна освіта?. Кількість відповідей: 19 відповідей.">
            <a:extLst>
              <a:ext uri="{FF2B5EF4-FFF2-40B4-BE49-F238E27FC236}">
                <a16:creationId xmlns:a16="http://schemas.microsoft.com/office/drawing/2014/main" id="{DB7AA627-3A6D-444C-BCB4-767F94D8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699812" cy="40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90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B91489-15FD-4F29-AC5D-CA7E059AC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1746" name="Picture 2">
            <a:extLst>
              <a:ext uri="{FF2B5EF4-FFF2-40B4-BE49-F238E27FC236}">
                <a16:creationId xmlns:a16="http://schemas.microsoft.com/office/drawing/2014/main" id="{2A592412-87D0-4E9B-9C80-BA83E248A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6"/>
            <a:ext cx="9565341" cy="43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26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56434B-153F-44DF-A4CB-090CE62B2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0722" name="Picture 2" descr="Діаграма відповідей у Формах. Назва запитання: 45.  Чи знаєте Ви, що таке дуальна освіта?. Кількість відповідей: 19 відповідей.">
            <a:extLst>
              <a:ext uri="{FF2B5EF4-FFF2-40B4-BE49-F238E27FC236}">
                <a16:creationId xmlns:a16="http://schemas.microsoft.com/office/drawing/2014/main" id="{C10C81E6-76A6-4A08-87F3-113416C0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603194" cy="40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73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054281-CD7E-450C-A6A0-DA8A84B0C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9698" name="Picture 2" descr="Діаграма відповідей у Формах. Назва запитання: 46.  Чи поєднуєте Ви навчання з роботою?. Кількість відповідей: 19 відповідей.">
            <a:extLst>
              <a:ext uri="{FF2B5EF4-FFF2-40B4-BE49-F238E27FC236}">
                <a16:creationId xmlns:a16="http://schemas.microsoft.com/office/drawing/2014/main" id="{557C9A48-60C0-4724-9F33-8FCD313C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560577" cy="402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301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84FC0B-6754-4DDE-BEC7-212F6609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8674" name="Picture 2" descr="Діаграма відповідей у Формах. Назва запитання: 47.  Що плануєте робити після закінчення Університету?. Кількість відповідей: 19 відповідей.">
            <a:extLst>
              <a:ext uri="{FF2B5EF4-FFF2-40B4-BE49-F238E27FC236}">
                <a16:creationId xmlns:a16="http://schemas.microsoft.com/office/drawing/2014/main" id="{0880FAC8-DE4E-4E0C-8EBA-F6901FC5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560577" cy="402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4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A2FF9B-8938-42D6-BD54-44579EC25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7650" name="Picture 2" descr="Діаграма відповідей у Формах. Назва запитання: 48.  Оцініть рівень задоволеності навчанням протягом семестру за 10-и бальною шкалою. Кількість відповідей: 19 відповідей.">
            <a:extLst>
              <a:ext uri="{FF2B5EF4-FFF2-40B4-BE49-F238E27FC236}">
                <a16:creationId xmlns:a16="http://schemas.microsoft.com/office/drawing/2014/main" id="{28AD6B46-A241-4C18-B1C4-BE0B68AF8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6"/>
            <a:ext cx="9746607" cy="46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3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" name="Picture 2" descr="Діаграма відповідей у Формах. Назва запитання: 4.  Чи збігаються Ваші очікування щодо обраної спеціальності з реаліями підготовки?. Кількість відповідей: 19 відповідей.">
            <a:extLst>
              <a:ext uri="{FF2B5EF4-FFF2-40B4-BE49-F238E27FC236}">
                <a16:creationId xmlns:a16="http://schemas.microsoft.com/office/drawing/2014/main" id="{059820E8-4058-4A1E-B430-5BB3623D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628094" cy="40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36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146062-0445-4AD8-AE13-83989AB3A6A6}"/>
              </a:ext>
            </a:extLst>
          </p:cNvPr>
          <p:cNvSpPr txBox="1"/>
          <p:nvPr/>
        </p:nvSpPr>
        <p:spPr>
          <a:xfrm>
            <a:off x="780598" y="2697529"/>
            <a:ext cx="68347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Дякуємо за увагу!</a:t>
            </a:r>
            <a:endParaRPr lang="uk-UA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66;p15"/>
          <p:cNvSpPr txBox="1">
            <a:spLocks noGrp="1"/>
          </p:cNvSpPr>
          <p:nvPr>
            <p:ph type="title"/>
          </p:nvPr>
        </p:nvSpPr>
        <p:spPr>
          <a:xfrm>
            <a:off x="283029" y="4941108"/>
            <a:ext cx="7959634" cy="926929"/>
          </a:xfrm>
          <a:prstGeom prst="rect">
            <a:avLst/>
          </a:prstGeom>
        </p:spPr>
        <p:txBody>
          <a:bodyPr spcFirstLastPara="1" vert="horz" wrap="square" lIns="35508" tIns="35508" rIns="35508" bIns="35508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менеджменту та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політехніка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4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5122" name="Picture 2" descr="Діаграма відповідей у Формах. Назва запитання: 5.  Якій формі навчання Ви віддаєте перевагу?. Кількість відповідей: 19 відповідей.">
            <a:extLst>
              <a:ext uri="{FF2B5EF4-FFF2-40B4-BE49-F238E27FC236}">
                <a16:creationId xmlns:a16="http://schemas.microsoft.com/office/drawing/2014/main" id="{8F84F23E-2B24-443E-9F63-75E16E0A4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583271" cy="403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0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4" y="0"/>
            <a:ext cx="10319656" cy="6858000"/>
          </a:xfrm>
          <a:prstGeom prst="rect">
            <a:avLst/>
          </a:prstGeom>
        </p:spPr>
      </p:pic>
      <p:pic>
        <p:nvPicPr>
          <p:cNvPr id="6146" name="Picture 2" descr="Діаграма відповідей у Формах. Назва запитання: 6.  Чи зручно вам навчатись з використанням системи MOODLE?. Кількість відповідей: 19 відповідей.">
            <a:extLst>
              <a:ext uri="{FF2B5EF4-FFF2-40B4-BE49-F238E27FC236}">
                <a16:creationId xmlns:a16="http://schemas.microsoft.com/office/drawing/2014/main" id="{A1851D65-C441-4E55-9642-D0BB8C72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539267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5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B07961-5A4E-4B76-9078-4DEAB154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330201"/>
            <a:ext cx="9405061" cy="477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7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7C099B-013B-4D30-8388-1405E836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6"/>
            <a:ext cx="9583271" cy="43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41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schemas.microsoft.com/office/infopath/2007/PartnerControls"/>
    <ds:schemaRef ds:uri="http://www.w3.org/XML/1998/namespace"/>
    <ds:schemaRef ds:uri="a4f35948-e619-41b3-aa29-22878b09cfd2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40262f94-9f35-4ac3-9a90-690165a166b7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539</Words>
  <Application>Microsoft Office PowerPoint</Application>
  <PresentationFormat>Широкий екран</PresentationFormat>
  <Paragraphs>85</Paragraphs>
  <Slides>50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Roboto</vt:lpstr>
      <vt:lpstr>Times New Roman</vt:lpstr>
      <vt:lpstr>Тема Office</vt:lpstr>
      <vt:lpstr>Кафедра менеджменту та адміністрування Національний університет «Чернігівська політехніка»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Кафедра менеджменту та адміністрування Національний університет «Чернігівська політехніка»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 ОСОБЛИВОСТІ ПОБУДОВИ СИСТЕМ МЕНЕДЖМЕНТУ ПІДПРИЄМСТВ ЗА ВНУТРІШНЬОЇ, «НЕЗАЛЕЖНОЇ» ТА ЗОВНІШНЬОЇ СХЕМ ВЕНЧУРНОГО ФІНАНСУВАННЯ</dc:title>
  <dc:creator>Пользователь Windows</dc:creator>
  <cp:lastModifiedBy>olhamrudenko@gmail.com</cp:lastModifiedBy>
  <cp:revision>55</cp:revision>
  <dcterms:created xsi:type="dcterms:W3CDTF">2018-09-30T09:53:17Z</dcterms:created>
  <dcterms:modified xsi:type="dcterms:W3CDTF">2024-11-06T19:04:43Z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